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72" r:id="rId3"/>
  </p:sldMasterIdLst>
  <p:notesMasterIdLst>
    <p:notesMasterId r:id="rId65"/>
  </p:notesMasterIdLst>
  <p:sldIdLst>
    <p:sldId id="260" r:id="rId4"/>
    <p:sldId id="256" r:id="rId5"/>
    <p:sldId id="261" r:id="rId6"/>
    <p:sldId id="32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3" r:id="rId55"/>
    <p:sldId id="314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538" autoAdjust="0"/>
  </p:normalViewPr>
  <p:slideViewPr>
    <p:cSldViewPr snapToGrid="0" snapToObjects="1">
      <p:cViewPr>
        <p:scale>
          <a:sx n="100" d="100"/>
          <a:sy n="100" d="100"/>
        </p:scale>
        <p:origin x="-294" y="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SLG\Desktop\new%202007%20examples\21st%20century%20pie%20chart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view3D>
      <c:rotX val="30"/>
      <c:rotY val="210"/>
      <c:rAngAx val="0"/>
      <c:perspective val="1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Assets!$B$3</c:f>
              <c:strCache>
                <c:ptCount val="1"/>
                <c:pt idx="0">
                  <c:v>Amount</c:v>
                </c:pt>
              </c:strCache>
            </c:strRef>
          </c:tx>
          <c:spPr>
            <a:ln w="19050"/>
            <a:effectLst>
              <a:outerShdw blurRad="114300" dist="368300" dir="6900000" sx="101000" sy="101000" rotWithShape="0">
                <a:prstClr val="black">
                  <a:alpha val="22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502400" h="6502400"/>
              <a:bevelB w="6502400" h="6502400"/>
              <a:contourClr>
                <a:srgbClr val="000000"/>
              </a:contourClr>
            </a:sp3d>
          </c:spPr>
          <c:explosion val="10"/>
          <c:dPt>
            <c:idx val="0"/>
            <c:bubble3D val="0"/>
            <c:spPr>
              <a:gradFill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16200000" scaled="0"/>
              </a:gradFill>
              <a:ln w="19050"/>
              <a:effectLst>
                <a:outerShdw blurRad="114300" dist="368300" dir="6900000" sx="101000" sy="101000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502400" h="6502400"/>
                <a:bevelB w="6502400" h="6502400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gradFill>
                <a:gsLst>
                  <a:gs pos="0">
                    <a:srgbClr val="FBEAC7"/>
                  </a:gs>
                  <a:gs pos="17999">
                    <a:srgbClr val="FEE7F2"/>
                  </a:gs>
                  <a:gs pos="36000">
                    <a:srgbClr val="FAC77D"/>
                  </a:gs>
                  <a:gs pos="61000">
                    <a:srgbClr val="FBA97D"/>
                  </a:gs>
                  <a:gs pos="82001">
                    <a:srgbClr val="FBD49C"/>
                  </a:gs>
                  <a:gs pos="100000">
                    <a:srgbClr val="FEE7F2"/>
                  </a:gs>
                </a:gsLst>
                <a:lin ang="16200000" scaled="0"/>
              </a:gradFill>
              <a:ln w="19050"/>
              <a:effectLst>
                <a:outerShdw blurRad="114300" dist="368300" dir="6900000" sx="101000" sy="101000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502400" h="6502400"/>
                <a:bevelB w="6502400" h="6502400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gradFill>
                <a:gsLst>
                  <a:gs pos="0">
                    <a:srgbClr val="03D4A8"/>
                  </a:gs>
                  <a:gs pos="25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16200000" scaled="0"/>
              </a:gradFill>
              <a:ln w="19050"/>
              <a:effectLst>
                <a:outerShdw blurRad="114300" dist="368300" dir="6900000" sx="101000" sy="101000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502400" h="6502400"/>
                <a:bevelB w="6502400" h="6502400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5.5555555555555455E-2"/>
                  <c:y val="5.7471264367816534E-3"/>
                </c:manualLayout>
              </c:layout>
              <c:tx>
                <c:rich>
                  <a:bodyPr/>
                  <a:lstStyle/>
                  <a:p>
                    <a:r>
                      <a:rPr lang="en-US" sz="2000" baseline="0"/>
                      <a:t>Engaged
29% </a:t>
                    </a:r>
                  </a:p>
                  <a:p>
                    <a:r>
                      <a:rPr lang="en-US"/>
                      <a:t>(love their job and would say it to a stranger</a:t>
                    </a:r>
                    <a:r>
                      <a:rPr lang="en-US" baseline="0"/>
                      <a:t> when asked)</a:t>
                    </a:r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5.5555555555555455E-2"/>
                  <c:y val="2.8735632183908362E-3"/>
                </c:manualLayout>
              </c:layout>
              <c:tx>
                <c:rich>
                  <a:bodyPr/>
                  <a:lstStyle/>
                  <a:p>
                    <a:r>
                      <a:rPr lang="en-US" sz="2000" baseline="0"/>
                      <a:t>Not Engaged </a:t>
                    </a:r>
                  </a:p>
                  <a:p>
                    <a:r>
                      <a:rPr lang="en-US" sz="2000" baseline="0"/>
                      <a:t>54%</a:t>
                    </a:r>
                  </a:p>
                  <a:p>
                    <a:r>
                      <a:rPr lang="en-US"/>
                      <a:t>(giving you enough to get by)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1.2593613298337712E-2"/>
                  <c:y val="-0.25522936716243816"/>
                </c:manualLayout>
              </c:layout>
              <c:tx>
                <c:rich>
                  <a:bodyPr/>
                  <a:lstStyle/>
                  <a:p>
                    <a:r>
                      <a:rPr lang="en-US" sz="2000" baseline="0"/>
                      <a:t>Activitly Disengaged
17% </a:t>
                    </a:r>
                    <a:br>
                      <a:rPr lang="en-US" sz="2000" baseline="0"/>
                    </a:br>
                    <a:r>
                      <a:rPr lang="en-US"/>
                      <a:t>(cause problems and create challenges)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General" sourceLinked="0"/>
            <c:txPr>
              <a:bodyPr/>
              <a:lstStyle/>
              <a:p>
                <a:pPr>
                  <a:defRPr sz="1300" b="1" baseline="0"/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Assets!$A$4:$A$6</c:f>
              <c:strCache>
                <c:ptCount val="3"/>
                <c:pt idx="0">
                  <c:v>Engaged</c:v>
                </c:pt>
                <c:pt idx="1">
                  <c:v>Not Engaged </c:v>
                </c:pt>
                <c:pt idx="2">
                  <c:v>Activitly Disengaged</c:v>
                </c:pt>
              </c:strCache>
            </c:strRef>
          </c:cat>
          <c:val>
            <c:numRef>
              <c:f>Assets!$B$4:$B$6</c:f>
              <c:numCache>
                <c:formatCode>#,##0_);\(#,##0\)</c:formatCode>
                <c:ptCount val="3"/>
                <c:pt idx="0">
                  <c:v>29</c:v>
                </c:pt>
                <c:pt idx="1">
                  <c:v>54</c:v>
                </c:pt>
                <c:pt idx="2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spPr>
    <a:ln w="12700">
      <a:solidFill>
        <a:schemeClr val="tx1">
          <a:alpha val="36000"/>
        </a:schemeClr>
      </a:solidFill>
    </a:ln>
    <a:effectLst>
      <a:outerShdw blurRad="50800" dist="50800" dir="2700000" algn="ctr" rotWithShape="0">
        <a:sysClr val="windowText" lastClr="000000"/>
      </a:outerShdw>
    </a:effectLst>
    <a:scene3d>
      <a:camera prst="orthographicFront"/>
      <a:lightRig rig="threePt" dir="t"/>
    </a:scene3d>
    <a:sp3d prstMaterial="powder"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D026F-D713-4C56-AEFF-A637A3BDCD40}" type="doc">
      <dgm:prSet loTypeId="urn:microsoft.com/office/officeart/2005/8/layout/equation1" loCatId="process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782B37B8-4252-488B-A218-17D481EAB84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25</a:t>
          </a:r>
        </a:p>
        <a:p>
          <a:r>
            <a:rPr lang="en-US" sz="1400" b="1" i="0" baseline="0" dirty="0" smtClean="0">
              <a:solidFill>
                <a:schemeClr val="tx1"/>
              </a:solidFill>
            </a:rPr>
            <a:t>   calls	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F3DDDBED-4847-4C10-A80D-C023C9557BA8}" type="par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A3D517-6354-4DCE-B2EB-1D52915980EA}" type="sib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325021-EACE-490F-8E97-CFAA4FA125FE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7 Agents 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3BA6F5CB-31D0-4035-AF19-4FBE227F3502}" type="parTrans" cxnId="{30E5811C-A95F-44DD-A768-BB475501C23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9D8604-3677-46DD-9013-F427F2A9AFD5}" type="sibTrans" cxnId="{30E5811C-A95F-44DD-A768-BB475501C234}">
      <dgm:prSet/>
      <dgm:spPr>
        <a:gradFill rotWithShape="0"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16200000" scaled="0"/>
        </a:gra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7EBF0D-C5E8-4763-A4A8-449A240495F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60% </a:t>
          </a:r>
          <a:r>
            <a:rPr lang="en-US" sz="1400" b="1" i="0" baseline="0" dirty="0" err="1" smtClean="0">
              <a:solidFill>
                <a:schemeClr val="tx1"/>
              </a:solidFill>
            </a:rPr>
            <a:t>Occ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A8DD44B3-A716-46BD-A799-EB08B2D81D78}" type="par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64D8DF-2128-4F34-9EDF-7C99BC18B31E}" type="sib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705067-46BB-47B9-96C5-3B14C21A4ED4}" type="pres">
      <dgm:prSet presAssocID="{E6AD026F-D713-4C56-AEFF-A637A3BDCD4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E2C51C-44C6-4EDA-9B67-C185FA82048F}" type="pres">
      <dgm:prSet presAssocID="{782B37B8-4252-488B-A218-17D481EAB84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B9E7D-B5BF-468C-AE6A-3A9874F05BE1}" type="pres">
      <dgm:prSet presAssocID="{1EA3D517-6354-4DCE-B2EB-1D52915980EA}" presName="spacerL" presStyleCnt="0"/>
      <dgm:spPr/>
      <dgm:t>
        <a:bodyPr/>
        <a:lstStyle/>
        <a:p>
          <a:endParaRPr lang="en-US"/>
        </a:p>
      </dgm:t>
    </dgm:pt>
    <dgm:pt modelId="{889F4E14-AD7C-45FC-8B1D-CDD953DDF27D}" type="pres">
      <dgm:prSet presAssocID="{1EA3D517-6354-4DCE-B2EB-1D52915980E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AE65C7C-3645-4D3D-8D4C-1047C5E69F5A}" type="pres">
      <dgm:prSet presAssocID="{1EA3D517-6354-4DCE-B2EB-1D52915980EA}" presName="spacerR" presStyleCnt="0"/>
      <dgm:spPr/>
      <dgm:t>
        <a:bodyPr/>
        <a:lstStyle/>
        <a:p>
          <a:endParaRPr lang="en-US"/>
        </a:p>
      </dgm:t>
    </dgm:pt>
    <dgm:pt modelId="{A4727C5A-36AC-47B5-AB93-1F1067E1F0E5}" type="pres">
      <dgm:prSet presAssocID="{58325021-EACE-490F-8E97-CFAA4FA125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AD012-3A8B-4324-8F65-041D7D2BC14B}" type="pres">
      <dgm:prSet presAssocID="{159D8604-3677-46DD-9013-F427F2A9AFD5}" presName="spacerL" presStyleCnt="0"/>
      <dgm:spPr/>
      <dgm:t>
        <a:bodyPr/>
        <a:lstStyle/>
        <a:p>
          <a:endParaRPr lang="en-US"/>
        </a:p>
      </dgm:t>
    </dgm:pt>
    <dgm:pt modelId="{ECFCB55A-9F28-4AEC-AA32-5DB0D7412E76}" type="pres">
      <dgm:prSet presAssocID="{159D8604-3677-46DD-9013-F427F2A9AFD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47FC739-77DE-4BF7-A0CF-B787C8DB83BF}" type="pres">
      <dgm:prSet presAssocID="{159D8604-3677-46DD-9013-F427F2A9AFD5}" presName="spacerR" presStyleCnt="0"/>
      <dgm:spPr/>
      <dgm:t>
        <a:bodyPr/>
        <a:lstStyle/>
        <a:p>
          <a:endParaRPr lang="en-US"/>
        </a:p>
      </dgm:t>
    </dgm:pt>
    <dgm:pt modelId="{46F6A76F-B1E9-4402-B35F-8AA789FEBED8}" type="pres">
      <dgm:prSet presAssocID="{AB7EBF0D-C5E8-4763-A4A8-449A240495F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4EFF1E-572D-4F85-8B5D-77DB75ED85BB}" type="presOf" srcId="{58325021-EACE-490F-8E97-CFAA4FA125FE}" destId="{A4727C5A-36AC-47B5-AB93-1F1067E1F0E5}" srcOrd="0" destOrd="0" presId="urn:microsoft.com/office/officeart/2005/8/layout/equation1"/>
    <dgm:cxn modelId="{30E5811C-A95F-44DD-A768-BB475501C234}" srcId="{E6AD026F-D713-4C56-AEFF-A637A3BDCD40}" destId="{58325021-EACE-490F-8E97-CFAA4FA125FE}" srcOrd="1" destOrd="0" parTransId="{3BA6F5CB-31D0-4035-AF19-4FBE227F3502}" sibTransId="{159D8604-3677-46DD-9013-F427F2A9AFD5}"/>
    <dgm:cxn modelId="{0728770A-9D6B-4D92-BF4F-D8C75CBBD78C}" type="presOf" srcId="{159D8604-3677-46DD-9013-F427F2A9AFD5}" destId="{ECFCB55A-9F28-4AEC-AA32-5DB0D7412E76}" srcOrd="0" destOrd="0" presId="urn:microsoft.com/office/officeart/2005/8/layout/equation1"/>
    <dgm:cxn modelId="{9DBF6BF9-78D1-41DE-89AB-7A86896163C0}" type="presOf" srcId="{E6AD026F-D713-4C56-AEFF-A637A3BDCD40}" destId="{A6705067-46BB-47B9-96C5-3B14C21A4ED4}" srcOrd="0" destOrd="0" presId="urn:microsoft.com/office/officeart/2005/8/layout/equation1"/>
    <dgm:cxn modelId="{09B51032-4C26-4D47-BD75-F5460E4DA9E3}" srcId="{E6AD026F-D713-4C56-AEFF-A637A3BDCD40}" destId="{AB7EBF0D-C5E8-4763-A4A8-449A240495F6}" srcOrd="2" destOrd="0" parTransId="{A8DD44B3-A716-46BD-A799-EB08B2D81D78}" sibTransId="{E564D8DF-2128-4F34-9EDF-7C99BC18B31E}"/>
    <dgm:cxn modelId="{DC77AF49-9E62-458E-B5E0-E92E6A6783DF}" srcId="{E6AD026F-D713-4C56-AEFF-A637A3BDCD40}" destId="{782B37B8-4252-488B-A218-17D481EAB846}" srcOrd="0" destOrd="0" parTransId="{F3DDDBED-4847-4C10-A80D-C023C9557BA8}" sibTransId="{1EA3D517-6354-4DCE-B2EB-1D52915980EA}"/>
    <dgm:cxn modelId="{27C2654C-2227-4506-B086-2496ACB4650F}" type="presOf" srcId="{1EA3D517-6354-4DCE-B2EB-1D52915980EA}" destId="{889F4E14-AD7C-45FC-8B1D-CDD953DDF27D}" srcOrd="0" destOrd="0" presId="urn:microsoft.com/office/officeart/2005/8/layout/equation1"/>
    <dgm:cxn modelId="{39ADFD5D-40FA-464A-B7FE-BBC8E9AE59AC}" type="presOf" srcId="{782B37B8-4252-488B-A218-17D481EAB846}" destId="{48E2C51C-44C6-4EDA-9B67-C185FA82048F}" srcOrd="0" destOrd="0" presId="urn:microsoft.com/office/officeart/2005/8/layout/equation1"/>
    <dgm:cxn modelId="{C9A89341-6BCD-492E-AB9D-5C8B83378327}" type="presOf" srcId="{AB7EBF0D-C5E8-4763-A4A8-449A240495F6}" destId="{46F6A76F-B1E9-4402-B35F-8AA789FEBED8}" srcOrd="0" destOrd="0" presId="urn:microsoft.com/office/officeart/2005/8/layout/equation1"/>
    <dgm:cxn modelId="{5F9B62A4-BB1F-49D7-B92C-5C42407A83FF}" type="presParOf" srcId="{A6705067-46BB-47B9-96C5-3B14C21A4ED4}" destId="{48E2C51C-44C6-4EDA-9B67-C185FA82048F}" srcOrd="0" destOrd="0" presId="urn:microsoft.com/office/officeart/2005/8/layout/equation1"/>
    <dgm:cxn modelId="{B7B27A75-0C41-4201-AF1B-66EA1176EEBF}" type="presParOf" srcId="{A6705067-46BB-47B9-96C5-3B14C21A4ED4}" destId="{76BB9E7D-B5BF-468C-AE6A-3A9874F05BE1}" srcOrd="1" destOrd="0" presId="urn:microsoft.com/office/officeart/2005/8/layout/equation1"/>
    <dgm:cxn modelId="{E4265AB0-BF66-4791-AA06-A2AF397877D4}" type="presParOf" srcId="{A6705067-46BB-47B9-96C5-3B14C21A4ED4}" destId="{889F4E14-AD7C-45FC-8B1D-CDD953DDF27D}" srcOrd="2" destOrd="0" presId="urn:microsoft.com/office/officeart/2005/8/layout/equation1"/>
    <dgm:cxn modelId="{66388B59-D1D2-4215-98B2-A3A4A94309A9}" type="presParOf" srcId="{A6705067-46BB-47B9-96C5-3B14C21A4ED4}" destId="{DAE65C7C-3645-4D3D-8D4C-1047C5E69F5A}" srcOrd="3" destOrd="0" presId="urn:microsoft.com/office/officeart/2005/8/layout/equation1"/>
    <dgm:cxn modelId="{14B3C7DD-9955-4E60-B688-6501073B223F}" type="presParOf" srcId="{A6705067-46BB-47B9-96C5-3B14C21A4ED4}" destId="{A4727C5A-36AC-47B5-AB93-1F1067E1F0E5}" srcOrd="4" destOrd="0" presId="urn:microsoft.com/office/officeart/2005/8/layout/equation1"/>
    <dgm:cxn modelId="{0CDB2973-49E1-4BF7-B3FA-64248A979A6B}" type="presParOf" srcId="{A6705067-46BB-47B9-96C5-3B14C21A4ED4}" destId="{FB8AD012-3A8B-4324-8F65-041D7D2BC14B}" srcOrd="5" destOrd="0" presId="urn:microsoft.com/office/officeart/2005/8/layout/equation1"/>
    <dgm:cxn modelId="{8CBE83E8-9E84-4561-9715-4B2775FD26C7}" type="presParOf" srcId="{A6705067-46BB-47B9-96C5-3B14C21A4ED4}" destId="{ECFCB55A-9F28-4AEC-AA32-5DB0D7412E76}" srcOrd="6" destOrd="0" presId="urn:microsoft.com/office/officeart/2005/8/layout/equation1"/>
    <dgm:cxn modelId="{50D8C61C-3DB8-4F55-B3BA-2313C82759E3}" type="presParOf" srcId="{A6705067-46BB-47B9-96C5-3B14C21A4ED4}" destId="{947FC739-77DE-4BF7-A0CF-B787C8DB83BF}" srcOrd="7" destOrd="0" presId="urn:microsoft.com/office/officeart/2005/8/layout/equation1"/>
    <dgm:cxn modelId="{7A6925CD-2814-4137-944E-E429D4D98956}" type="presParOf" srcId="{A6705067-46BB-47B9-96C5-3B14C21A4ED4}" destId="{46F6A76F-B1E9-4402-B35F-8AA789FEBED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AD026F-D713-4C56-AEFF-A637A3BDCD40}" type="doc">
      <dgm:prSet loTypeId="urn:microsoft.com/office/officeart/2005/8/layout/equation1" loCatId="process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58325021-EACE-490F-8E97-CFAA4FA125FE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12 Agents 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3BA6F5CB-31D0-4035-AF19-4FBE227F3502}" type="parTrans" cxnId="{30E5811C-A95F-44DD-A768-BB475501C23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9D8604-3677-46DD-9013-F427F2A9AFD5}" type="sibTrans" cxnId="{30E5811C-A95F-44DD-A768-BB475501C234}">
      <dgm:prSet/>
      <dgm:spPr>
        <a:gradFill rotWithShape="0"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16200000" scaled="0"/>
        </a:gra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7EBF0D-C5E8-4763-A4A8-449A240495F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70% </a:t>
          </a:r>
          <a:r>
            <a:rPr lang="en-US" sz="1400" b="1" i="0" baseline="0" dirty="0" err="1" smtClean="0">
              <a:solidFill>
                <a:schemeClr val="tx1"/>
              </a:solidFill>
            </a:rPr>
            <a:t>Occ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A8DD44B3-A716-46BD-A799-EB08B2D81D78}" type="par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64D8DF-2128-4F34-9EDF-7C99BC18B31E}" type="sib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82B37B8-4252-488B-A218-17D481EAB84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50 </a:t>
          </a:r>
        </a:p>
        <a:p>
          <a:r>
            <a:rPr lang="en-US" sz="1400" b="1" i="0" baseline="0" dirty="0" smtClean="0">
              <a:solidFill>
                <a:schemeClr val="tx1"/>
              </a:solidFill>
            </a:rPr>
            <a:t>   calls	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1EA3D517-6354-4DCE-B2EB-1D52915980EA}" type="sib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3DDDBED-4847-4C10-A80D-C023C9557BA8}" type="par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705067-46BB-47B9-96C5-3B14C21A4ED4}" type="pres">
      <dgm:prSet presAssocID="{E6AD026F-D713-4C56-AEFF-A637A3BDCD4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E2C51C-44C6-4EDA-9B67-C185FA82048F}" type="pres">
      <dgm:prSet presAssocID="{782B37B8-4252-488B-A218-17D481EAB84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B9E7D-B5BF-468C-AE6A-3A9874F05BE1}" type="pres">
      <dgm:prSet presAssocID="{1EA3D517-6354-4DCE-B2EB-1D52915980EA}" presName="spacerL" presStyleCnt="0"/>
      <dgm:spPr/>
    </dgm:pt>
    <dgm:pt modelId="{889F4E14-AD7C-45FC-8B1D-CDD953DDF27D}" type="pres">
      <dgm:prSet presAssocID="{1EA3D517-6354-4DCE-B2EB-1D52915980E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AE65C7C-3645-4D3D-8D4C-1047C5E69F5A}" type="pres">
      <dgm:prSet presAssocID="{1EA3D517-6354-4DCE-B2EB-1D52915980EA}" presName="spacerR" presStyleCnt="0"/>
      <dgm:spPr/>
    </dgm:pt>
    <dgm:pt modelId="{A4727C5A-36AC-47B5-AB93-1F1067E1F0E5}" type="pres">
      <dgm:prSet presAssocID="{58325021-EACE-490F-8E97-CFAA4FA125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AD012-3A8B-4324-8F65-041D7D2BC14B}" type="pres">
      <dgm:prSet presAssocID="{159D8604-3677-46DD-9013-F427F2A9AFD5}" presName="spacerL" presStyleCnt="0"/>
      <dgm:spPr/>
    </dgm:pt>
    <dgm:pt modelId="{ECFCB55A-9F28-4AEC-AA32-5DB0D7412E76}" type="pres">
      <dgm:prSet presAssocID="{159D8604-3677-46DD-9013-F427F2A9AFD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47FC739-77DE-4BF7-A0CF-B787C8DB83BF}" type="pres">
      <dgm:prSet presAssocID="{159D8604-3677-46DD-9013-F427F2A9AFD5}" presName="spacerR" presStyleCnt="0"/>
      <dgm:spPr/>
    </dgm:pt>
    <dgm:pt modelId="{46F6A76F-B1E9-4402-B35F-8AA789FEBED8}" type="pres">
      <dgm:prSet presAssocID="{AB7EBF0D-C5E8-4763-A4A8-449A240495F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B51032-4C26-4D47-BD75-F5460E4DA9E3}" srcId="{E6AD026F-D713-4C56-AEFF-A637A3BDCD40}" destId="{AB7EBF0D-C5E8-4763-A4A8-449A240495F6}" srcOrd="2" destOrd="0" parTransId="{A8DD44B3-A716-46BD-A799-EB08B2D81D78}" sibTransId="{E564D8DF-2128-4F34-9EDF-7C99BC18B31E}"/>
    <dgm:cxn modelId="{30E5811C-A95F-44DD-A768-BB475501C234}" srcId="{E6AD026F-D713-4C56-AEFF-A637A3BDCD40}" destId="{58325021-EACE-490F-8E97-CFAA4FA125FE}" srcOrd="1" destOrd="0" parTransId="{3BA6F5CB-31D0-4035-AF19-4FBE227F3502}" sibTransId="{159D8604-3677-46DD-9013-F427F2A9AFD5}"/>
    <dgm:cxn modelId="{64D614F5-44AA-4F9C-9924-E4958992A443}" type="presOf" srcId="{58325021-EACE-490F-8E97-CFAA4FA125FE}" destId="{A4727C5A-36AC-47B5-AB93-1F1067E1F0E5}" srcOrd="0" destOrd="0" presId="urn:microsoft.com/office/officeart/2005/8/layout/equation1"/>
    <dgm:cxn modelId="{682C628B-2CC0-4CB9-BCEE-0A36DA2AD6C6}" type="presOf" srcId="{782B37B8-4252-488B-A218-17D481EAB846}" destId="{48E2C51C-44C6-4EDA-9B67-C185FA82048F}" srcOrd="0" destOrd="0" presId="urn:microsoft.com/office/officeart/2005/8/layout/equation1"/>
    <dgm:cxn modelId="{254C1493-3855-45CC-BC97-21856D261DB9}" type="presOf" srcId="{AB7EBF0D-C5E8-4763-A4A8-449A240495F6}" destId="{46F6A76F-B1E9-4402-B35F-8AA789FEBED8}" srcOrd="0" destOrd="0" presId="urn:microsoft.com/office/officeart/2005/8/layout/equation1"/>
    <dgm:cxn modelId="{DC77AF49-9E62-458E-B5E0-E92E6A6783DF}" srcId="{E6AD026F-D713-4C56-AEFF-A637A3BDCD40}" destId="{782B37B8-4252-488B-A218-17D481EAB846}" srcOrd="0" destOrd="0" parTransId="{F3DDDBED-4847-4C10-A80D-C023C9557BA8}" sibTransId="{1EA3D517-6354-4DCE-B2EB-1D52915980EA}"/>
    <dgm:cxn modelId="{28279CD5-5D01-4DD1-846E-501A05C806D1}" type="presOf" srcId="{159D8604-3677-46DD-9013-F427F2A9AFD5}" destId="{ECFCB55A-9F28-4AEC-AA32-5DB0D7412E76}" srcOrd="0" destOrd="0" presId="urn:microsoft.com/office/officeart/2005/8/layout/equation1"/>
    <dgm:cxn modelId="{EC12F75C-0CBD-43DA-8CF7-17947B166A1E}" type="presOf" srcId="{1EA3D517-6354-4DCE-B2EB-1D52915980EA}" destId="{889F4E14-AD7C-45FC-8B1D-CDD953DDF27D}" srcOrd="0" destOrd="0" presId="urn:microsoft.com/office/officeart/2005/8/layout/equation1"/>
    <dgm:cxn modelId="{DF519D9A-F4FC-4CBC-A6AE-2FE21D02D202}" type="presOf" srcId="{E6AD026F-D713-4C56-AEFF-A637A3BDCD40}" destId="{A6705067-46BB-47B9-96C5-3B14C21A4ED4}" srcOrd="0" destOrd="0" presId="urn:microsoft.com/office/officeart/2005/8/layout/equation1"/>
    <dgm:cxn modelId="{2EAC73E4-004D-4440-8635-1D2AC25932F8}" type="presParOf" srcId="{A6705067-46BB-47B9-96C5-3B14C21A4ED4}" destId="{48E2C51C-44C6-4EDA-9B67-C185FA82048F}" srcOrd="0" destOrd="0" presId="urn:microsoft.com/office/officeart/2005/8/layout/equation1"/>
    <dgm:cxn modelId="{027B7375-40DE-4125-8737-88C52390BA7A}" type="presParOf" srcId="{A6705067-46BB-47B9-96C5-3B14C21A4ED4}" destId="{76BB9E7D-B5BF-468C-AE6A-3A9874F05BE1}" srcOrd="1" destOrd="0" presId="urn:microsoft.com/office/officeart/2005/8/layout/equation1"/>
    <dgm:cxn modelId="{9918F37C-3A6F-4897-9F3D-DA26A7E1CBD2}" type="presParOf" srcId="{A6705067-46BB-47B9-96C5-3B14C21A4ED4}" destId="{889F4E14-AD7C-45FC-8B1D-CDD953DDF27D}" srcOrd="2" destOrd="0" presId="urn:microsoft.com/office/officeart/2005/8/layout/equation1"/>
    <dgm:cxn modelId="{D65F13E0-FB99-4CEC-8108-1D20BF5986ED}" type="presParOf" srcId="{A6705067-46BB-47B9-96C5-3B14C21A4ED4}" destId="{DAE65C7C-3645-4D3D-8D4C-1047C5E69F5A}" srcOrd="3" destOrd="0" presId="urn:microsoft.com/office/officeart/2005/8/layout/equation1"/>
    <dgm:cxn modelId="{6868E092-DC38-4F57-9D17-1B8CBBCA3484}" type="presParOf" srcId="{A6705067-46BB-47B9-96C5-3B14C21A4ED4}" destId="{A4727C5A-36AC-47B5-AB93-1F1067E1F0E5}" srcOrd="4" destOrd="0" presId="urn:microsoft.com/office/officeart/2005/8/layout/equation1"/>
    <dgm:cxn modelId="{4C90F5B6-76E9-4646-AF27-524EF73615E4}" type="presParOf" srcId="{A6705067-46BB-47B9-96C5-3B14C21A4ED4}" destId="{FB8AD012-3A8B-4324-8F65-041D7D2BC14B}" srcOrd="5" destOrd="0" presId="urn:microsoft.com/office/officeart/2005/8/layout/equation1"/>
    <dgm:cxn modelId="{66B5472C-23DB-4B67-85FE-CEBC1D3A05AE}" type="presParOf" srcId="{A6705067-46BB-47B9-96C5-3B14C21A4ED4}" destId="{ECFCB55A-9F28-4AEC-AA32-5DB0D7412E76}" srcOrd="6" destOrd="0" presId="urn:microsoft.com/office/officeart/2005/8/layout/equation1"/>
    <dgm:cxn modelId="{FAF0FD0D-071C-4B76-B620-61AF0402BA09}" type="presParOf" srcId="{A6705067-46BB-47B9-96C5-3B14C21A4ED4}" destId="{947FC739-77DE-4BF7-A0CF-B787C8DB83BF}" srcOrd="7" destOrd="0" presId="urn:microsoft.com/office/officeart/2005/8/layout/equation1"/>
    <dgm:cxn modelId="{A3664C96-DCBB-4877-91A5-B31BC53BD1A9}" type="presParOf" srcId="{A6705067-46BB-47B9-96C5-3B14C21A4ED4}" destId="{46F6A76F-B1E9-4402-B35F-8AA789FEBED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AD026F-D713-4C56-AEFF-A637A3BDCD40}" type="doc">
      <dgm:prSet loTypeId="urn:microsoft.com/office/officeart/2005/8/layout/equation1" loCatId="process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782B37B8-4252-488B-A218-17D481EAB84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100</a:t>
          </a:r>
        </a:p>
        <a:p>
          <a:r>
            <a:rPr lang="en-US" sz="1400" b="1" i="0" baseline="0" dirty="0" smtClean="0">
              <a:solidFill>
                <a:schemeClr val="tx1"/>
              </a:solidFill>
            </a:rPr>
            <a:t>   calls	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F3DDDBED-4847-4C10-A80D-C023C9557BA8}" type="par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A3D517-6354-4DCE-B2EB-1D52915980EA}" type="sib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325021-EACE-490F-8E97-CFAA4FA125FE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21 Agents 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3BA6F5CB-31D0-4035-AF19-4FBE227F3502}" type="parTrans" cxnId="{30E5811C-A95F-44DD-A768-BB475501C23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9D8604-3677-46DD-9013-F427F2A9AFD5}" type="sibTrans" cxnId="{30E5811C-A95F-44DD-A768-BB475501C234}">
      <dgm:prSet/>
      <dgm:spPr>
        <a:gradFill rotWithShape="0"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16200000" scaled="0"/>
        </a:gra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7EBF0D-C5E8-4763-A4A8-449A240495F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80% </a:t>
          </a:r>
          <a:r>
            <a:rPr lang="en-US" sz="1400" b="1" i="0" baseline="0" dirty="0" err="1" smtClean="0">
              <a:solidFill>
                <a:schemeClr val="tx1"/>
              </a:solidFill>
            </a:rPr>
            <a:t>Occ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A8DD44B3-A716-46BD-A799-EB08B2D81D78}" type="par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64D8DF-2128-4F34-9EDF-7C99BC18B31E}" type="sib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705067-46BB-47B9-96C5-3B14C21A4ED4}" type="pres">
      <dgm:prSet presAssocID="{E6AD026F-D713-4C56-AEFF-A637A3BDCD4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E2C51C-44C6-4EDA-9B67-C185FA82048F}" type="pres">
      <dgm:prSet presAssocID="{782B37B8-4252-488B-A218-17D481EAB84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B9E7D-B5BF-468C-AE6A-3A9874F05BE1}" type="pres">
      <dgm:prSet presAssocID="{1EA3D517-6354-4DCE-B2EB-1D52915980EA}" presName="spacerL" presStyleCnt="0"/>
      <dgm:spPr/>
    </dgm:pt>
    <dgm:pt modelId="{889F4E14-AD7C-45FC-8B1D-CDD953DDF27D}" type="pres">
      <dgm:prSet presAssocID="{1EA3D517-6354-4DCE-B2EB-1D52915980E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AE65C7C-3645-4D3D-8D4C-1047C5E69F5A}" type="pres">
      <dgm:prSet presAssocID="{1EA3D517-6354-4DCE-B2EB-1D52915980EA}" presName="spacerR" presStyleCnt="0"/>
      <dgm:spPr/>
    </dgm:pt>
    <dgm:pt modelId="{A4727C5A-36AC-47B5-AB93-1F1067E1F0E5}" type="pres">
      <dgm:prSet presAssocID="{58325021-EACE-490F-8E97-CFAA4FA125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AD012-3A8B-4324-8F65-041D7D2BC14B}" type="pres">
      <dgm:prSet presAssocID="{159D8604-3677-46DD-9013-F427F2A9AFD5}" presName="spacerL" presStyleCnt="0"/>
      <dgm:spPr/>
    </dgm:pt>
    <dgm:pt modelId="{ECFCB55A-9F28-4AEC-AA32-5DB0D7412E76}" type="pres">
      <dgm:prSet presAssocID="{159D8604-3677-46DD-9013-F427F2A9AFD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47FC739-77DE-4BF7-A0CF-B787C8DB83BF}" type="pres">
      <dgm:prSet presAssocID="{159D8604-3677-46DD-9013-F427F2A9AFD5}" presName="spacerR" presStyleCnt="0"/>
      <dgm:spPr/>
    </dgm:pt>
    <dgm:pt modelId="{46F6A76F-B1E9-4402-B35F-8AA789FEBED8}" type="pres">
      <dgm:prSet presAssocID="{AB7EBF0D-C5E8-4763-A4A8-449A240495F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0C3D27-01EC-4835-BF8D-5DC9AEC939F4}" type="presOf" srcId="{AB7EBF0D-C5E8-4763-A4A8-449A240495F6}" destId="{46F6A76F-B1E9-4402-B35F-8AA789FEBED8}" srcOrd="0" destOrd="0" presId="urn:microsoft.com/office/officeart/2005/8/layout/equation1"/>
    <dgm:cxn modelId="{445ECD29-66B4-456A-951F-6E110D20CE26}" type="presOf" srcId="{58325021-EACE-490F-8E97-CFAA4FA125FE}" destId="{A4727C5A-36AC-47B5-AB93-1F1067E1F0E5}" srcOrd="0" destOrd="0" presId="urn:microsoft.com/office/officeart/2005/8/layout/equation1"/>
    <dgm:cxn modelId="{FD8BBC7D-85CA-4171-BCDF-F48338D73F8A}" type="presOf" srcId="{E6AD026F-D713-4C56-AEFF-A637A3BDCD40}" destId="{A6705067-46BB-47B9-96C5-3B14C21A4ED4}" srcOrd="0" destOrd="0" presId="urn:microsoft.com/office/officeart/2005/8/layout/equation1"/>
    <dgm:cxn modelId="{09B51032-4C26-4D47-BD75-F5460E4DA9E3}" srcId="{E6AD026F-D713-4C56-AEFF-A637A3BDCD40}" destId="{AB7EBF0D-C5E8-4763-A4A8-449A240495F6}" srcOrd="2" destOrd="0" parTransId="{A8DD44B3-A716-46BD-A799-EB08B2D81D78}" sibTransId="{E564D8DF-2128-4F34-9EDF-7C99BC18B31E}"/>
    <dgm:cxn modelId="{30E5811C-A95F-44DD-A768-BB475501C234}" srcId="{E6AD026F-D713-4C56-AEFF-A637A3BDCD40}" destId="{58325021-EACE-490F-8E97-CFAA4FA125FE}" srcOrd="1" destOrd="0" parTransId="{3BA6F5CB-31D0-4035-AF19-4FBE227F3502}" sibTransId="{159D8604-3677-46DD-9013-F427F2A9AFD5}"/>
    <dgm:cxn modelId="{5E92ECA2-815E-410E-BCE3-9902A792B230}" type="presOf" srcId="{159D8604-3677-46DD-9013-F427F2A9AFD5}" destId="{ECFCB55A-9F28-4AEC-AA32-5DB0D7412E76}" srcOrd="0" destOrd="0" presId="urn:microsoft.com/office/officeart/2005/8/layout/equation1"/>
    <dgm:cxn modelId="{DC77AF49-9E62-458E-B5E0-E92E6A6783DF}" srcId="{E6AD026F-D713-4C56-AEFF-A637A3BDCD40}" destId="{782B37B8-4252-488B-A218-17D481EAB846}" srcOrd="0" destOrd="0" parTransId="{F3DDDBED-4847-4C10-A80D-C023C9557BA8}" sibTransId="{1EA3D517-6354-4DCE-B2EB-1D52915980EA}"/>
    <dgm:cxn modelId="{370CDEA5-07FA-4E5C-BF67-7522C66DBF60}" type="presOf" srcId="{1EA3D517-6354-4DCE-B2EB-1D52915980EA}" destId="{889F4E14-AD7C-45FC-8B1D-CDD953DDF27D}" srcOrd="0" destOrd="0" presId="urn:microsoft.com/office/officeart/2005/8/layout/equation1"/>
    <dgm:cxn modelId="{EB74303C-E2E0-40EC-860D-BEA65201082A}" type="presOf" srcId="{782B37B8-4252-488B-A218-17D481EAB846}" destId="{48E2C51C-44C6-4EDA-9B67-C185FA82048F}" srcOrd="0" destOrd="0" presId="urn:microsoft.com/office/officeart/2005/8/layout/equation1"/>
    <dgm:cxn modelId="{12505E5C-CD39-47FD-B1F6-5C4BD1E1C77A}" type="presParOf" srcId="{A6705067-46BB-47B9-96C5-3B14C21A4ED4}" destId="{48E2C51C-44C6-4EDA-9B67-C185FA82048F}" srcOrd="0" destOrd="0" presId="urn:microsoft.com/office/officeart/2005/8/layout/equation1"/>
    <dgm:cxn modelId="{97BC4AA1-F70B-4F42-A28A-54EC28C222ED}" type="presParOf" srcId="{A6705067-46BB-47B9-96C5-3B14C21A4ED4}" destId="{76BB9E7D-B5BF-468C-AE6A-3A9874F05BE1}" srcOrd="1" destOrd="0" presId="urn:microsoft.com/office/officeart/2005/8/layout/equation1"/>
    <dgm:cxn modelId="{3275EBE7-D0E1-4546-B3AA-AB5115559FB5}" type="presParOf" srcId="{A6705067-46BB-47B9-96C5-3B14C21A4ED4}" destId="{889F4E14-AD7C-45FC-8B1D-CDD953DDF27D}" srcOrd="2" destOrd="0" presId="urn:microsoft.com/office/officeart/2005/8/layout/equation1"/>
    <dgm:cxn modelId="{F1248F62-CD10-472D-8225-FB57081E94B3}" type="presParOf" srcId="{A6705067-46BB-47B9-96C5-3B14C21A4ED4}" destId="{DAE65C7C-3645-4D3D-8D4C-1047C5E69F5A}" srcOrd="3" destOrd="0" presId="urn:microsoft.com/office/officeart/2005/8/layout/equation1"/>
    <dgm:cxn modelId="{B22106D5-3072-44C2-90FB-36F7322BA68F}" type="presParOf" srcId="{A6705067-46BB-47B9-96C5-3B14C21A4ED4}" destId="{A4727C5A-36AC-47B5-AB93-1F1067E1F0E5}" srcOrd="4" destOrd="0" presId="urn:microsoft.com/office/officeart/2005/8/layout/equation1"/>
    <dgm:cxn modelId="{057892A0-D66C-460C-A174-D21C92775331}" type="presParOf" srcId="{A6705067-46BB-47B9-96C5-3B14C21A4ED4}" destId="{FB8AD012-3A8B-4324-8F65-041D7D2BC14B}" srcOrd="5" destOrd="0" presId="urn:microsoft.com/office/officeart/2005/8/layout/equation1"/>
    <dgm:cxn modelId="{03743BCE-CE16-4982-893E-CBCC3D3DC67B}" type="presParOf" srcId="{A6705067-46BB-47B9-96C5-3B14C21A4ED4}" destId="{ECFCB55A-9F28-4AEC-AA32-5DB0D7412E76}" srcOrd="6" destOrd="0" presId="urn:microsoft.com/office/officeart/2005/8/layout/equation1"/>
    <dgm:cxn modelId="{1037143F-DFB5-450F-9C31-3837116CDB9A}" type="presParOf" srcId="{A6705067-46BB-47B9-96C5-3B14C21A4ED4}" destId="{947FC739-77DE-4BF7-A0CF-B787C8DB83BF}" srcOrd="7" destOrd="0" presId="urn:microsoft.com/office/officeart/2005/8/layout/equation1"/>
    <dgm:cxn modelId="{A07203F0-1380-4632-8F33-43E6319BC266}" type="presParOf" srcId="{A6705067-46BB-47B9-96C5-3B14C21A4ED4}" destId="{46F6A76F-B1E9-4402-B35F-8AA789FEBED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AD026F-D713-4C56-AEFF-A637A3BDCD40}" type="doc">
      <dgm:prSet loTypeId="urn:microsoft.com/office/officeart/2005/8/layout/equation1" loCatId="process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782B37B8-4252-488B-A218-17D481EAB84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300</a:t>
          </a:r>
        </a:p>
        <a:p>
          <a:r>
            <a:rPr lang="en-US" sz="1400" b="1" i="0" baseline="0" dirty="0" smtClean="0">
              <a:solidFill>
                <a:schemeClr val="tx1"/>
              </a:solidFill>
            </a:rPr>
            <a:t>   calls	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F3DDDBED-4847-4C10-A80D-C023C9557BA8}" type="par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A3D517-6354-4DCE-B2EB-1D52915980EA}" type="sibTrans" cxnId="{DC77AF49-9E62-458E-B5E0-E92E6A6783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325021-EACE-490F-8E97-CFAA4FA125FE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57 Agents 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3BA6F5CB-31D0-4035-AF19-4FBE227F3502}" type="parTrans" cxnId="{30E5811C-A95F-44DD-A768-BB475501C23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9D8604-3677-46DD-9013-F427F2A9AFD5}" type="sibTrans" cxnId="{30E5811C-A95F-44DD-A768-BB475501C234}">
      <dgm:prSet/>
      <dgm:spPr>
        <a:gradFill rotWithShape="0"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16200000" scaled="0"/>
        </a:gra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7EBF0D-C5E8-4763-A4A8-449A240495F6}">
      <dgm:prSet phldrT="[Text]" custT="1"/>
      <dgm:spPr>
        <a:gradFill rotWithShape="0"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</dgm:spPr>
      <dgm:t>
        <a:bodyPr/>
        <a:lstStyle/>
        <a:p>
          <a:r>
            <a:rPr lang="en-US" sz="1400" b="1" i="0" baseline="0" dirty="0" smtClean="0">
              <a:solidFill>
                <a:schemeClr val="tx1"/>
              </a:solidFill>
            </a:rPr>
            <a:t>88% </a:t>
          </a:r>
          <a:r>
            <a:rPr lang="en-US" sz="1400" b="1" i="0" baseline="0" dirty="0" err="1" smtClean="0">
              <a:solidFill>
                <a:schemeClr val="tx1"/>
              </a:solidFill>
            </a:rPr>
            <a:t>Occ</a:t>
          </a:r>
          <a:endParaRPr lang="en-US" sz="1400" b="1" i="0" baseline="0" dirty="0">
            <a:solidFill>
              <a:schemeClr val="tx1"/>
            </a:solidFill>
          </a:endParaRPr>
        </a:p>
      </dgm:t>
    </dgm:pt>
    <dgm:pt modelId="{A8DD44B3-A716-46BD-A799-EB08B2D81D78}" type="par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64D8DF-2128-4F34-9EDF-7C99BC18B31E}" type="sibTrans" cxnId="{09B51032-4C26-4D47-BD75-F5460E4DA9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705067-46BB-47B9-96C5-3B14C21A4ED4}" type="pres">
      <dgm:prSet presAssocID="{E6AD026F-D713-4C56-AEFF-A637A3BDCD4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E2C51C-44C6-4EDA-9B67-C185FA82048F}" type="pres">
      <dgm:prSet presAssocID="{782B37B8-4252-488B-A218-17D481EAB84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B9E7D-B5BF-468C-AE6A-3A9874F05BE1}" type="pres">
      <dgm:prSet presAssocID="{1EA3D517-6354-4DCE-B2EB-1D52915980EA}" presName="spacerL" presStyleCnt="0"/>
      <dgm:spPr/>
    </dgm:pt>
    <dgm:pt modelId="{889F4E14-AD7C-45FC-8B1D-CDD953DDF27D}" type="pres">
      <dgm:prSet presAssocID="{1EA3D517-6354-4DCE-B2EB-1D52915980E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AE65C7C-3645-4D3D-8D4C-1047C5E69F5A}" type="pres">
      <dgm:prSet presAssocID="{1EA3D517-6354-4DCE-B2EB-1D52915980EA}" presName="spacerR" presStyleCnt="0"/>
      <dgm:spPr/>
    </dgm:pt>
    <dgm:pt modelId="{A4727C5A-36AC-47B5-AB93-1F1067E1F0E5}" type="pres">
      <dgm:prSet presAssocID="{58325021-EACE-490F-8E97-CFAA4FA125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AD012-3A8B-4324-8F65-041D7D2BC14B}" type="pres">
      <dgm:prSet presAssocID="{159D8604-3677-46DD-9013-F427F2A9AFD5}" presName="spacerL" presStyleCnt="0"/>
      <dgm:spPr/>
    </dgm:pt>
    <dgm:pt modelId="{ECFCB55A-9F28-4AEC-AA32-5DB0D7412E76}" type="pres">
      <dgm:prSet presAssocID="{159D8604-3677-46DD-9013-F427F2A9AFD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47FC739-77DE-4BF7-A0CF-B787C8DB83BF}" type="pres">
      <dgm:prSet presAssocID="{159D8604-3677-46DD-9013-F427F2A9AFD5}" presName="spacerR" presStyleCnt="0"/>
      <dgm:spPr/>
    </dgm:pt>
    <dgm:pt modelId="{46F6A76F-B1E9-4402-B35F-8AA789FEBED8}" type="pres">
      <dgm:prSet presAssocID="{AB7EBF0D-C5E8-4763-A4A8-449A240495F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2DB236-1BF2-48C0-90B0-B77F081D5359}" type="presOf" srcId="{782B37B8-4252-488B-A218-17D481EAB846}" destId="{48E2C51C-44C6-4EDA-9B67-C185FA82048F}" srcOrd="0" destOrd="0" presId="urn:microsoft.com/office/officeart/2005/8/layout/equation1"/>
    <dgm:cxn modelId="{30E5811C-A95F-44DD-A768-BB475501C234}" srcId="{E6AD026F-D713-4C56-AEFF-A637A3BDCD40}" destId="{58325021-EACE-490F-8E97-CFAA4FA125FE}" srcOrd="1" destOrd="0" parTransId="{3BA6F5CB-31D0-4035-AF19-4FBE227F3502}" sibTransId="{159D8604-3677-46DD-9013-F427F2A9AFD5}"/>
    <dgm:cxn modelId="{41BD1F01-1A72-45E3-9E2C-CB3CF074A32D}" type="presOf" srcId="{1EA3D517-6354-4DCE-B2EB-1D52915980EA}" destId="{889F4E14-AD7C-45FC-8B1D-CDD953DDF27D}" srcOrd="0" destOrd="0" presId="urn:microsoft.com/office/officeart/2005/8/layout/equation1"/>
    <dgm:cxn modelId="{9720178F-5FA3-41BC-A05B-E6AB4E354CAC}" type="presOf" srcId="{AB7EBF0D-C5E8-4763-A4A8-449A240495F6}" destId="{46F6A76F-B1E9-4402-B35F-8AA789FEBED8}" srcOrd="0" destOrd="0" presId="urn:microsoft.com/office/officeart/2005/8/layout/equation1"/>
    <dgm:cxn modelId="{D925F921-B7DE-4F15-A4A4-0AB4D34AD4DC}" type="presOf" srcId="{E6AD026F-D713-4C56-AEFF-A637A3BDCD40}" destId="{A6705067-46BB-47B9-96C5-3B14C21A4ED4}" srcOrd="0" destOrd="0" presId="urn:microsoft.com/office/officeart/2005/8/layout/equation1"/>
    <dgm:cxn modelId="{09B51032-4C26-4D47-BD75-F5460E4DA9E3}" srcId="{E6AD026F-D713-4C56-AEFF-A637A3BDCD40}" destId="{AB7EBF0D-C5E8-4763-A4A8-449A240495F6}" srcOrd="2" destOrd="0" parTransId="{A8DD44B3-A716-46BD-A799-EB08B2D81D78}" sibTransId="{E564D8DF-2128-4F34-9EDF-7C99BC18B31E}"/>
    <dgm:cxn modelId="{21ED4B0C-6CF8-4024-8E9C-60B10EB0E09D}" type="presOf" srcId="{159D8604-3677-46DD-9013-F427F2A9AFD5}" destId="{ECFCB55A-9F28-4AEC-AA32-5DB0D7412E76}" srcOrd="0" destOrd="0" presId="urn:microsoft.com/office/officeart/2005/8/layout/equation1"/>
    <dgm:cxn modelId="{DC77AF49-9E62-458E-B5E0-E92E6A6783DF}" srcId="{E6AD026F-D713-4C56-AEFF-A637A3BDCD40}" destId="{782B37B8-4252-488B-A218-17D481EAB846}" srcOrd="0" destOrd="0" parTransId="{F3DDDBED-4847-4C10-A80D-C023C9557BA8}" sibTransId="{1EA3D517-6354-4DCE-B2EB-1D52915980EA}"/>
    <dgm:cxn modelId="{7DF33F3C-1639-4D97-A03B-2B3ECFE7E6E8}" type="presOf" srcId="{58325021-EACE-490F-8E97-CFAA4FA125FE}" destId="{A4727C5A-36AC-47B5-AB93-1F1067E1F0E5}" srcOrd="0" destOrd="0" presId="urn:microsoft.com/office/officeart/2005/8/layout/equation1"/>
    <dgm:cxn modelId="{08B8FEAA-7FEF-4946-8CA9-63930D9A9BAF}" type="presParOf" srcId="{A6705067-46BB-47B9-96C5-3B14C21A4ED4}" destId="{48E2C51C-44C6-4EDA-9B67-C185FA82048F}" srcOrd="0" destOrd="0" presId="urn:microsoft.com/office/officeart/2005/8/layout/equation1"/>
    <dgm:cxn modelId="{FECAA5F3-ECD0-4CA7-BF83-55E03A977B4B}" type="presParOf" srcId="{A6705067-46BB-47B9-96C5-3B14C21A4ED4}" destId="{76BB9E7D-B5BF-468C-AE6A-3A9874F05BE1}" srcOrd="1" destOrd="0" presId="urn:microsoft.com/office/officeart/2005/8/layout/equation1"/>
    <dgm:cxn modelId="{70AFCBCE-3D99-4EFB-B568-1A0F1CBD0A5E}" type="presParOf" srcId="{A6705067-46BB-47B9-96C5-3B14C21A4ED4}" destId="{889F4E14-AD7C-45FC-8B1D-CDD953DDF27D}" srcOrd="2" destOrd="0" presId="urn:microsoft.com/office/officeart/2005/8/layout/equation1"/>
    <dgm:cxn modelId="{6CD098B4-0360-4711-9FEC-34952937B3AA}" type="presParOf" srcId="{A6705067-46BB-47B9-96C5-3B14C21A4ED4}" destId="{DAE65C7C-3645-4D3D-8D4C-1047C5E69F5A}" srcOrd="3" destOrd="0" presId="urn:microsoft.com/office/officeart/2005/8/layout/equation1"/>
    <dgm:cxn modelId="{650EB64E-271A-426E-ABAC-32777525B7C7}" type="presParOf" srcId="{A6705067-46BB-47B9-96C5-3B14C21A4ED4}" destId="{A4727C5A-36AC-47B5-AB93-1F1067E1F0E5}" srcOrd="4" destOrd="0" presId="urn:microsoft.com/office/officeart/2005/8/layout/equation1"/>
    <dgm:cxn modelId="{42DC0276-4408-4523-8C51-7D8566BD8BB8}" type="presParOf" srcId="{A6705067-46BB-47B9-96C5-3B14C21A4ED4}" destId="{FB8AD012-3A8B-4324-8F65-041D7D2BC14B}" srcOrd="5" destOrd="0" presId="urn:microsoft.com/office/officeart/2005/8/layout/equation1"/>
    <dgm:cxn modelId="{E96EF9BA-44F8-47F9-B09B-814DF101F9DF}" type="presParOf" srcId="{A6705067-46BB-47B9-96C5-3B14C21A4ED4}" destId="{ECFCB55A-9F28-4AEC-AA32-5DB0D7412E76}" srcOrd="6" destOrd="0" presId="urn:microsoft.com/office/officeart/2005/8/layout/equation1"/>
    <dgm:cxn modelId="{4358BDB1-65B6-43E5-88AC-77841F0B6F31}" type="presParOf" srcId="{A6705067-46BB-47B9-96C5-3B14C21A4ED4}" destId="{947FC739-77DE-4BF7-A0CF-B787C8DB83BF}" srcOrd="7" destOrd="0" presId="urn:microsoft.com/office/officeart/2005/8/layout/equation1"/>
    <dgm:cxn modelId="{11A68D7D-04A4-4D9E-A57F-BF90909E9595}" type="presParOf" srcId="{A6705067-46BB-47B9-96C5-3B14C21A4ED4}" destId="{46F6A76F-B1E9-4402-B35F-8AA789FEBED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EA4264-8BD0-4CAD-A9C4-BE65F5393052}" type="doc">
      <dgm:prSet loTypeId="urn:microsoft.com/office/officeart/2005/8/layout/hList1" loCatId="list" qsTypeId="urn:microsoft.com/office/officeart/2005/8/quickstyle/3d2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512883F-59D6-493D-943B-8319F36ED693}">
      <dgm:prSet phldrT="[Text]"/>
      <dgm:spPr/>
      <dgm:t>
        <a:bodyPr/>
        <a:lstStyle/>
        <a:p>
          <a:r>
            <a:rPr lang="en-US" b="1" i="0" baseline="0" dirty="0" smtClean="0"/>
            <a:t>80/20 SLO</a:t>
          </a:r>
          <a:endParaRPr lang="en-US" b="1" i="0" baseline="0" dirty="0"/>
        </a:p>
      </dgm:t>
    </dgm:pt>
    <dgm:pt modelId="{4E5BD0C1-4954-4602-A788-0E5200EB9A93}" type="parTrans" cxnId="{5FE2C547-1FFA-4A03-BFB9-7A92B8DCBA40}">
      <dgm:prSet/>
      <dgm:spPr/>
      <dgm:t>
        <a:bodyPr/>
        <a:lstStyle/>
        <a:p>
          <a:endParaRPr lang="en-US"/>
        </a:p>
      </dgm:t>
    </dgm:pt>
    <dgm:pt modelId="{8B0E9078-FEEF-4363-B73A-5E2358E57BBA}" type="sibTrans" cxnId="{5FE2C547-1FFA-4A03-BFB9-7A92B8DCBA40}">
      <dgm:prSet/>
      <dgm:spPr/>
      <dgm:t>
        <a:bodyPr/>
        <a:lstStyle/>
        <a:p>
          <a:endParaRPr lang="en-US"/>
        </a:p>
      </dgm:t>
    </dgm:pt>
    <dgm:pt modelId="{1696786D-A5A7-435A-AEE5-4B360106E854}">
      <dgm:prSet phldrT="[Text]"/>
      <dgm:spPr/>
      <dgm:t>
        <a:bodyPr/>
        <a:lstStyle/>
        <a:p>
          <a:r>
            <a:rPr lang="en-US" dirty="0" smtClean="0"/>
            <a:t>250 Second Talk Time</a:t>
          </a:r>
          <a:endParaRPr lang="en-US" dirty="0"/>
        </a:p>
      </dgm:t>
    </dgm:pt>
    <dgm:pt modelId="{9FB5F9A2-A5B3-406E-BB83-C3DDBA160243}" type="parTrans" cxnId="{CB8B9276-15FF-4307-B3D7-B58240C235E3}">
      <dgm:prSet/>
      <dgm:spPr/>
      <dgm:t>
        <a:bodyPr/>
        <a:lstStyle/>
        <a:p>
          <a:endParaRPr lang="en-US"/>
        </a:p>
      </dgm:t>
    </dgm:pt>
    <dgm:pt modelId="{C11158FF-0994-41FC-A039-02BE2CD94E0F}" type="sibTrans" cxnId="{CB8B9276-15FF-4307-B3D7-B58240C235E3}">
      <dgm:prSet/>
      <dgm:spPr/>
      <dgm:t>
        <a:bodyPr/>
        <a:lstStyle/>
        <a:p>
          <a:endParaRPr lang="en-US"/>
        </a:p>
      </dgm:t>
    </dgm:pt>
    <dgm:pt modelId="{C54E4759-B881-4E4D-8CD2-5F203A6CFB54}">
      <dgm:prSet phldrT="[Text]"/>
      <dgm:spPr/>
      <dgm:t>
        <a:bodyPr/>
        <a:lstStyle/>
        <a:p>
          <a:r>
            <a:rPr lang="en-US" dirty="0" smtClean="0"/>
            <a:t>50 Second ACW</a:t>
          </a:r>
          <a:endParaRPr lang="en-US" dirty="0"/>
        </a:p>
      </dgm:t>
    </dgm:pt>
    <dgm:pt modelId="{DAC75340-D850-41EF-A90F-D221D6BA0237}" type="parTrans" cxnId="{61EF317A-3C23-4CB7-BA1D-AAFC7D8C2640}">
      <dgm:prSet/>
      <dgm:spPr/>
      <dgm:t>
        <a:bodyPr/>
        <a:lstStyle/>
        <a:p>
          <a:endParaRPr lang="en-US"/>
        </a:p>
      </dgm:t>
    </dgm:pt>
    <dgm:pt modelId="{A25BD410-5FB5-46B5-BD3D-6A9DE048D9B1}" type="sibTrans" cxnId="{61EF317A-3C23-4CB7-BA1D-AAFC7D8C2640}">
      <dgm:prSet/>
      <dgm:spPr/>
      <dgm:t>
        <a:bodyPr/>
        <a:lstStyle/>
        <a:p>
          <a:endParaRPr lang="en-US"/>
        </a:p>
      </dgm:t>
    </dgm:pt>
    <dgm:pt modelId="{24708565-F0E6-44F7-B73C-1E065CF8993A}" type="pres">
      <dgm:prSet presAssocID="{53EA4264-8BD0-4CAD-A9C4-BE65F539305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23B6EE-EB50-43B2-9AE7-7222295E4714}" type="pres">
      <dgm:prSet presAssocID="{1512883F-59D6-493D-943B-8319F36ED693}" presName="composite" presStyleCnt="0"/>
      <dgm:spPr/>
    </dgm:pt>
    <dgm:pt modelId="{89C3FDE0-DF55-4943-9191-2767C6EE2ECE}" type="pres">
      <dgm:prSet presAssocID="{1512883F-59D6-493D-943B-8319F36ED69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F0A7E-29B5-4C3A-87ED-4858DF46C9EA}" type="pres">
      <dgm:prSet presAssocID="{1512883F-59D6-493D-943B-8319F36ED693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8B9276-15FF-4307-B3D7-B58240C235E3}" srcId="{1512883F-59D6-493D-943B-8319F36ED693}" destId="{1696786D-A5A7-435A-AEE5-4B360106E854}" srcOrd="0" destOrd="0" parTransId="{9FB5F9A2-A5B3-406E-BB83-C3DDBA160243}" sibTransId="{C11158FF-0994-41FC-A039-02BE2CD94E0F}"/>
    <dgm:cxn modelId="{2C45C898-76BC-4E20-84C0-DA48AAF468E0}" type="presOf" srcId="{53EA4264-8BD0-4CAD-A9C4-BE65F5393052}" destId="{24708565-F0E6-44F7-B73C-1E065CF8993A}" srcOrd="0" destOrd="0" presId="urn:microsoft.com/office/officeart/2005/8/layout/hList1"/>
    <dgm:cxn modelId="{22918FF1-9F70-47E7-9288-67A411D6595E}" type="presOf" srcId="{C54E4759-B881-4E4D-8CD2-5F203A6CFB54}" destId="{6DCF0A7E-29B5-4C3A-87ED-4858DF46C9EA}" srcOrd="0" destOrd="1" presId="urn:microsoft.com/office/officeart/2005/8/layout/hList1"/>
    <dgm:cxn modelId="{61EF317A-3C23-4CB7-BA1D-AAFC7D8C2640}" srcId="{1512883F-59D6-493D-943B-8319F36ED693}" destId="{C54E4759-B881-4E4D-8CD2-5F203A6CFB54}" srcOrd="1" destOrd="0" parTransId="{DAC75340-D850-41EF-A90F-D221D6BA0237}" sibTransId="{A25BD410-5FB5-46B5-BD3D-6A9DE048D9B1}"/>
    <dgm:cxn modelId="{BD8DC8BE-8F9F-4E19-8CC1-35DB499F896E}" type="presOf" srcId="{1512883F-59D6-493D-943B-8319F36ED693}" destId="{89C3FDE0-DF55-4943-9191-2767C6EE2ECE}" srcOrd="0" destOrd="0" presId="urn:microsoft.com/office/officeart/2005/8/layout/hList1"/>
    <dgm:cxn modelId="{D318A80C-270F-4C99-8F21-F639B7348747}" type="presOf" srcId="{1696786D-A5A7-435A-AEE5-4B360106E854}" destId="{6DCF0A7E-29B5-4C3A-87ED-4858DF46C9EA}" srcOrd="0" destOrd="0" presId="urn:microsoft.com/office/officeart/2005/8/layout/hList1"/>
    <dgm:cxn modelId="{5FE2C547-1FFA-4A03-BFB9-7A92B8DCBA40}" srcId="{53EA4264-8BD0-4CAD-A9C4-BE65F5393052}" destId="{1512883F-59D6-493D-943B-8319F36ED693}" srcOrd="0" destOrd="0" parTransId="{4E5BD0C1-4954-4602-A788-0E5200EB9A93}" sibTransId="{8B0E9078-FEEF-4363-B73A-5E2358E57BBA}"/>
    <dgm:cxn modelId="{4FA13064-96F0-47A5-B247-CE7784F43989}" type="presParOf" srcId="{24708565-F0E6-44F7-B73C-1E065CF8993A}" destId="{BD23B6EE-EB50-43B2-9AE7-7222295E4714}" srcOrd="0" destOrd="0" presId="urn:microsoft.com/office/officeart/2005/8/layout/hList1"/>
    <dgm:cxn modelId="{C02EDEC4-5DB3-4071-9345-989CB6AAE6D8}" type="presParOf" srcId="{BD23B6EE-EB50-43B2-9AE7-7222295E4714}" destId="{89C3FDE0-DF55-4943-9191-2767C6EE2ECE}" srcOrd="0" destOrd="0" presId="urn:microsoft.com/office/officeart/2005/8/layout/hList1"/>
    <dgm:cxn modelId="{5E228FE9-2551-44ED-B865-53BA788B58B2}" type="presParOf" srcId="{BD23B6EE-EB50-43B2-9AE7-7222295E4714}" destId="{6DCF0A7E-29B5-4C3A-87ED-4858DF46C9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7953A-D5BA-4AD7-9FA3-9EC9FAF83149}" type="doc">
      <dgm:prSet loTypeId="urn:microsoft.com/office/officeart/2005/8/layout/vList6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6E56D5-EB8B-451D-B005-AFD636DA756C}">
      <dgm:prSet phldrT="[Text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b="1" dirty="0" smtClean="0"/>
            <a:t>20 Minute AHT</a:t>
          </a:r>
          <a:endParaRPr lang="en-US" b="1" dirty="0"/>
        </a:p>
      </dgm:t>
    </dgm:pt>
    <dgm:pt modelId="{504CDCD4-5340-458C-9E53-724B684EE8F5}" type="parTrans" cxnId="{8D4DCBA3-A0AA-437B-8C88-15F34F952BF5}">
      <dgm:prSet/>
      <dgm:spPr/>
      <dgm:t>
        <a:bodyPr/>
        <a:lstStyle/>
        <a:p>
          <a:endParaRPr lang="en-US"/>
        </a:p>
      </dgm:t>
    </dgm:pt>
    <dgm:pt modelId="{21F5BDA5-04FA-4667-A2FA-76D359EF02DA}" type="sibTrans" cxnId="{8D4DCBA3-A0AA-437B-8C88-15F34F952BF5}">
      <dgm:prSet/>
      <dgm:spPr/>
      <dgm:t>
        <a:bodyPr/>
        <a:lstStyle/>
        <a:p>
          <a:endParaRPr lang="en-US"/>
        </a:p>
      </dgm:t>
    </dgm:pt>
    <dgm:pt modelId="{8A406B31-A445-44DE-94F9-5548527CC9FB}">
      <dgm:prSet phldrT="[Text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Caught on 3 Long Calls a Day (20 </a:t>
          </a:r>
          <a:r>
            <a:rPr lang="en-US" b="1" dirty="0" err="1" smtClean="0">
              <a:solidFill>
                <a:schemeClr val="bg1"/>
              </a:solidFill>
            </a:rPr>
            <a:t>mins</a:t>
          </a:r>
          <a:r>
            <a:rPr lang="en-US" b="1" dirty="0" smtClean="0">
              <a:solidFill>
                <a:schemeClr val="bg1"/>
              </a:solidFill>
            </a:rPr>
            <a:t>)</a:t>
          </a:r>
          <a:endParaRPr lang="en-US" b="1" dirty="0">
            <a:solidFill>
              <a:schemeClr val="bg1"/>
            </a:solidFill>
          </a:endParaRPr>
        </a:p>
      </dgm:t>
    </dgm:pt>
    <dgm:pt modelId="{2916E5CE-01DB-482C-931A-FC17DB44D7D0}" type="parTrans" cxnId="{B0F186A4-8C32-4227-B1B5-BF64AEBBF32F}">
      <dgm:prSet/>
      <dgm:spPr/>
      <dgm:t>
        <a:bodyPr/>
        <a:lstStyle/>
        <a:p>
          <a:endParaRPr lang="en-US"/>
        </a:p>
      </dgm:t>
    </dgm:pt>
    <dgm:pt modelId="{2087FFE9-FF86-4902-A1BB-A4B08A7A765E}" type="sibTrans" cxnId="{B0F186A4-8C32-4227-B1B5-BF64AEBBF32F}">
      <dgm:prSet/>
      <dgm:spPr/>
      <dgm:t>
        <a:bodyPr/>
        <a:lstStyle/>
        <a:p>
          <a:endParaRPr lang="en-US"/>
        </a:p>
      </dgm:t>
    </dgm:pt>
    <dgm:pt modelId="{3D0966D2-378D-4FD3-AF19-288D133B698A}">
      <dgm:prSet phldrT="[Text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30 Minutes of Other Non-Adherence Time per Day </a:t>
          </a:r>
          <a:endParaRPr lang="en-US" b="1" dirty="0">
            <a:solidFill>
              <a:schemeClr val="bg1"/>
            </a:solidFill>
          </a:endParaRPr>
        </a:p>
      </dgm:t>
    </dgm:pt>
    <dgm:pt modelId="{6E8CE3E8-3C4D-4EC3-A06B-30DFF0416E6F}" type="parTrans" cxnId="{6D191543-6319-461A-AB39-2A624BAF2CCF}">
      <dgm:prSet/>
      <dgm:spPr/>
      <dgm:t>
        <a:bodyPr/>
        <a:lstStyle/>
        <a:p>
          <a:endParaRPr lang="en-US"/>
        </a:p>
      </dgm:t>
    </dgm:pt>
    <dgm:pt modelId="{A4A6D812-35F7-4330-891B-14274F179FEA}" type="sibTrans" cxnId="{6D191543-6319-461A-AB39-2A624BAF2CCF}">
      <dgm:prSet/>
      <dgm:spPr/>
      <dgm:t>
        <a:bodyPr/>
        <a:lstStyle/>
        <a:p>
          <a:endParaRPr lang="en-US"/>
        </a:p>
      </dgm:t>
    </dgm:pt>
    <dgm:pt modelId="{D85A96EA-5C68-4C79-8A82-3F435CB3C872}">
      <dgm:prSet phldrT="[Text]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5 Minute AHT</a:t>
          </a:r>
          <a:endParaRPr lang="en-US" b="1" dirty="0">
            <a:solidFill>
              <a:schemeClr val="bg1"/>
            </a:solidFill>
          </a:endParaRPr>
        </a:p>
      </dgm:t>
    </dgm:pt>
    <dgm:pt modelId="{579016C0-6AD6-4EC7-AF0F-81A2150D91DF}" type="parTrans" cxnId="{7EB9DEAB-AF42-4602-82DF-87E0CEE89FED}">
      <dgm:prSet/>
      <dgm:spPr/>
      <dgm:t>
        <a:bodyPr/>
        <a:lstStyle/>
        <a:p>
          <a:endParaRPr lang="en-US"/>
        </a:p>
      </dgm:t>
    </dgm:pt>
    <dgm:pt modelId="{BCF927F3-2F96-422A-A7BD-925F65F9A9BC}" type="sibTrans" cxnId="{7EB9DEAB-AF42-4602-82DF-87E0CEE89FED}">
      <dgm:prSet/>
      <dgm:spPr/>
      <dgm:t>
        <a:bodyPr/>
        <a:lstStyle/>
        <a:p>
          <a:endParaRPr lang="en-US"/>
        </a:p>
      </dgm:t>
    </dgm:pt>
    <dgm:pt modelId="{69547F14-F226-4B16-A0BD-9E1E96454F13}">
      <dgm:prSet phldrT="[Text]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7 Hours of Phone Time </a:t>
          </a:r>
          <a:endParaRPr lang="en-US" b="1" dirty="0">
            <a:solidFill>
              <a:schemeClr val="bg1"/>
            </a:solidFill>
          </a:endParaRPr>
        </a:p>
      </dgm:t>
    </dgm:pt>
    <dgm:pt modelId="{734D6793-4DDA-4F32-B0CB-23B1C0BCFDFF}" type="parTrans" cxnId="{7BD34F5F-D2F6-4594-B20B-42CC8C2130BD}">
      <dgm:prSet/>
      <dgm:spPr/>
      <dgm:t>
        <a:bodyPr/>
        <a:lstStyle/>
        <a:p>
          <a:endParaRPr lang="en-US"/>
        </a:p>
      </dgm:t>
    </dgm:pt>
    <dgm:pt modelId="{18377411-8DE1-443D-9F17-7CF5A1B7C6DD}" type="sibTrans" cxnId="{7BD34F5F-D2F6-4594-B20B-42CC8C2130BD}">
      <dgm:prSet/>
      <dgm:spPr/>
      <dgm:t>
        <a:bodyPr/>
        <a:lstStyle/>
        <a:p>
          <a:endParaRPr lang="en-US"/>
        </a:p>
      </dgm:t>
    </dgm:pt>
    <dgm:pt modelId="{7E3A720C-8B7D-4C3E-9EE8-879238424C3D}">
      <dgm:prSet phldrT="[Text]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Caught on 3 Long Calls a Day ( 5 </a:t>
          </a:r>
          <a:r>
            <a:rPr lang="en-US" b="1" dirty="0" err="1" smtClean="0">
              <a:solidFill>
                <a:schemeClr val="bg1"/>
              </a:solidFill>
            </a:rPr>
            <a:t>mins</a:t>
          </a:r>
          <a:r>
            <a:rPr lang="en-US" b="1" dirty="0" smtClean="0">
              <a:solidFill>
                <a:schemeClr val="bg1"/>
              </a:solidFill>
            </a:rPr>
            <a:t>)</a:t>
          </a:r>
          <a:endParaRPr lang="en-US" b="1" dirty="0">
            <a:solidFill>
              <a:schemeClr val="bg1"/>
            </a:solidFill>
          </a:endParaRPr>
        </a:p>
      </dgm:t>
    </dgm:pt>
    <dgm:pt modelId="{1B61D706-5644-494D-9EEC-63BE92CDC67E}" type="parTrans" cxnId="{DA6BCF5C-C9ED-4A27-924D-5B9D36E85DF9}">
      <dgm:prSet/>
      <dgm:spPr/>
      <dgm:t>
        <a:bodyPr/>
        <a:lstStyle/>
        <a:p>
          <a:endParaRPr lang="en-US"/>
        </a:p>
      </dgm:t>
    </dgm:pt>
    <dgm:pt modelId="{110B252E-3179-4B29-B281-5A7546D8A0B1}" type="sibTrans" cxnId="{DA6BCF5C-C9ED-4A27-924D-5B9D36E85DF9}">
      <dgm:prSet/>
      <dgm:spPr/>
      <dgm:t>
        <a:bodyPr/>
        <a:lstStyle/>
        <a:p>
          <a:endParaRPr lang="en-US"/>
        </a:p>
      </dgm:t>
    </dgm:pt>
    <dgm:pt modelId="{9C4D7FD0-2FAF-4E34-BB21-D5620A2BAE67}">
      <dgm:prSet phldrT="[Text]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7 Hours of Phone Time</a:t>
          </a:r>
          <a:endParaRPr lang="en-US" b="1" dirty="0">
            <a:solidFill>
              <a:schemeClr val="bg1"/>
            </a:solidFill>
          </a:endParaRPr>
        </a:p>
      </dgm:t>
    </dgm:pt>
    <dgm:pt modelId="{AF7E136D-630B-429D-B543-07582147A475}" type="parTrans" cxnId="{3C40240A-A358-48D4-922A-160AB671C8B1}">
      <dgm:prSet/>
      <dgm:spPr/>
      <dgm:t>
        <a:bodyPr/>
        <a:lstStyle/>
        <a:p>
          <a:endParaRPr lang="en-US"/>
        </a:p>
      </dgm:t>
    </dgm:pt>
    <dgm:pt modelId="{C95AAF2A-99F6-498B-950A-8D116D73F532}" type="sibTrans" cxnId="{3C40240A-A358-48D4-922A-160AB671C8B1}">
      <dgm:prSet/>
      <dgm:spPr/>
      <dgm:t>
        <a:bodyPr/>
        <a:lstStyle/>
        <a:p>
          <a:endParaRPr lang="en-US"/>
        </a:p>
      </dgm:t>
    </dgm:pt>
    <dgm:pt modelId="{C7CCA5C6-D294-4034-B101-FEE042307300}">
      <dgm:prSet phldrT="[Text]"/>
      <dgm:spPr>
        <a:solidFill>
          <a:srgbClr val="FF0000"/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30 Minutes of Other Non-Adherence Time per Day</a:t>
          </a:r>
          <a:endParaRPr lang="en-US" b="1" dirty="0">
            <a:solidFill>
              <a:schemeClr val="bg1"/>
            </a:solidFill>
          </a:endParaRPr>
        </a:p>
      </dgm:t>
    </dgm:pt>
    <dgm:pt modelId="{3470521D-335C-4EC4-B5E9-F509F728FCAE}" type="parTrans" cxnId="{2A175688-5159-47A5-B636-DAE8163F60B8}">
      <dgm:prSet/>
      <dgm:spPr/>
      <dgm:t>
        <a:bodyPr/>
        <a:lstStyle/>
        <a:p>
          <a:endParaRPr lang="en-US"/>
        </a:p>
      </dgm:t>
    </dgm:pt>
    <dgm:pt modelId="{8190474A-8306-4270-9DC0-B3C7D329AE6C}" type="sibTrans" cxnId="{2A175688-5159-47A5-B636-DAE8163F60B8}">
      <dgm:prSet/>
      <dgm:spPr/>
      <dgm:t>
        <a:bodyPr/>
        <a:lstStyle/>
        <a:p>
          <a:endParaRPr lang="en-US"/>
        </a:p>
      </dgm:t>
    </dgm:pt>
    <dgm:pt modelId="{47A7AEAF-BC69-4AC1-B02F-E9841787AD41}" type="pres">
      <dgm:prSet presAssocID="{C187953A-D5BA-4AD7-9FA3-9EC9FAF8314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27197EB-93DA-451D-9274-3EE85FD5A9B1}" type="pres">
      <dgm:prSet presAssocID="{286E56D5-EB8B-451D-B005-AFD636DA756C}" presName="linNode" presStyleCnt="0"/>
      <dgm:spPr/>
    </dgm:pt>
    <dgm:pt modelId="{CAC74F9D-EAA3-4299-B3EF-D9B3A27A7D82}" type="pres">
      <dgm:prSet presAssocID="{286E56D5-EB8B-451D-B005-AFD636DA756C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0E2AD-9E34-4303-BBBA-7657E9EB19A7}" type="pres">
      <dgm:prSet presAssocID="{286E56D5-EB8B-451D-B005-AFD636DA756C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29CCA-F667-4197-ADA1-A3D583D2C093}" type="pres">
      <dgm:prSet presAssocID="{21F5BDA5-04FA-4667-A2FA-76D359EF02DA}" presName="spacing" presStyleCnt="0"/>
      <dgm:spPr/>
    </dgm:pt>
    <dgm:pt modelId="{C691ECA1-85AC-4616-A7BC-8B9197FA6373}" type="pres">
      <dgm:prSet presAssocID="{D85A96EA-5C68-4C79-8A82-3F435CB3C872}" presName="linNode" presStyleCnt="0"/>
      <dgm:spPr/>
    </dgm:pt>
    <dgm:pt modelId="{D09C24DB-F54F-4802-9E0C-7EED35482BEE}" type="pres">
      <dgm:prSet presAssocID="{D85A96EA-5C68-4C79-8A82-3F435CB3C87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30CCEC-C088-41A3-9529-8CAEC70898F3}" type="pres">
      <dgm:prSet presAssocID="{D85A96EA-5C68-4C79-8A82-3F435CB3C87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D34F5F-D2F6-4594-B20B-42CC8C2130BD}" srcId="{D85A96EA-5C68-4C79-8A82-3F435CB3C872}" destId="{69547F14-F226-4B16-A0BD-9E1E96454F13}" srcOrd="0" destOrd="0" parTransId="{734D6793-4DDA-4F32-B0CB-23B1C0BCFDFF}" sibTransId="{18377411-8DE1-443D-9F17-7CF5A1B7C6DD}"/>
    <dgm:cxn modelId="{453DF5B9-2FBD-4041-8E94-45A3F76B87E8}" type="presOf" srcId="{C7CCA5C6-D294-4034-B101-FEE042307300}" destId="{1A30CCEC-C088-41A3-9529-8CAEC70898F3}" srcOrd="0" destOrd="2" presId="urn:microsoft.com/office/officeart/2005/8/layout/vList6"/>
    <dgm:cxn modelId="{0B5B0997-774E-40FC-B3F3-2D3E6E98B294}" type="presOf" srcId="{7E3A720C-8B7D-4C3E-9EE8-879238424C3D}" destId="{1A30CCEC-C088-41A3-9529-8CAEC70898F3}" srcOrd="0" destOrd="1" presId="urn:microsoft.com/office/officeart/2005/8/layout/vList6"/>
    <dgm:cxn modelId="{4398F56A-9434-44DB-A49C-C94860B64DA7}" type="presOf" srcId="{286E56D5-EB8B-451D-B005-AFD636DA756C}" destId="{CAC74F9D-EAA3-4299-B3EF-D9B3A27A7D82}" srcOrd="0" destOrd="0" presId="urn:microsoft.com/office/officeart/2005/8/layout/vList6"/>
    <dgm:cxn modelId="{7EB9DEAB-AF42-4602-82DF-87E0CEE89FED}" srcId="{C187953A-D5BA-4AD7-9FA3-9EC9FAF83149}" destId="{D85A96EA-5C68-4C79-8A82-3F435CB3C872}" srcOrd="1" destOrd="0" parTransId="{579016C0-6AD6-4EC7-AF0F-81A2150D91DF}" sibTransId="{BCF927F3-2F96-422A-A7BD-925F65F9A9BC}"/>
    <dgm:cxn modelId="{165354DF-24C1-447E-8ACD-B050C8B8E7EC}" type="presOf" srcId="{8A406B31-A445-44DE-94F9-5548527CC9FB}" destId="{96E0E2AD-9E34-4303-BBBA-7657E9EB19A7}" srcOrd="0" destOrd="1" presId="urn:microsoft.com/office/officeart/2005/8/layout/vList6"/>
    <dgm:cxn modelId="{2A175688-5159-47A5-B636-DAE8163F60B8}" srcId="{D85A96EA-5C68-4C79-8A82-3F435CB3C872}" destId="{C7CCA5C6-D294-4034-B101-FEE042307300}" srcOrd="2" destOrd="0" parTransId="{3470521D-335C-4EC4-B5E9-F509F728FCAE}" sibTransId="{8190474A-8306-4270-9DC0-B3C7D329AE6C}"/>
    <dgm:cxn modelId="{CA836881-7632-414B-BA6B-1E5D5AF5CC4E}" type="presOf" srcId="{C187953A-D5BA-4AD7-9FA3-9EC9FAF83149}" destId="{47A7AEAF-BC69-4AC1-B02F-E9841787AD41}" srcOrd="0" destOrd="0" presId="urn:microsoft.com/office/officeart/2005/8/layout/vList6"/>
    <dgm:cxn modelId="{DA6BCF5C-C9ED-4A27-924D-5B9D36E85DF9}" srcId="{D85A96EA-5C68-4C79-8A82-3F435CB3C872}" destId="{7E3A720C-8B7D-4C3E-9EE8-879238424C3D}" srcOrd="1" destOrd="0" parTransId="{1B61D706-5644-494D-9EEC-63BE92CDC67E}" sibTransId="{110B252E-3179-4B29-B281-5A7546D8A0B1}"/>
    <dgm:cxn modelId="{334D58E7-279A-46B2-8EEF-9EF4EBF037C6}" type="presOf" srcId="{D85A96EA-5C68-4C79-8A82-3F435CB3C872}" destId="{D09C24DB-F54F-4802-9E0C-7EED35482BEE}" srcOrd="0" destOrd="0" presId="urn:microsoft.com/office/officeart/2005/8/layout/vList6"/>
    <dgm:cxn modelId="{3C40240A-A358-48D4-922A-160AB671C8B1}" srcId="{286E56D5-EB8B-451D-B005-AFD636DA756C}" destId="{9C4D7FD0-2FAF-4E34-BB21-D5620A2BAE67}" srcOrd="0" destOrd="0" parTransId="{AF7E136D-630B-429D-B543-07582147A475}" sibTransId="{C95AAF2A-99F6-498B-950A-8D116D73F532}"/>
    <dgm:cxn modelId="{6D191543-6319-461A-AB39-2A624BAF2CCF}" srcId="{286E56D5-EB8B-451D-B005-AFD636DA756C}" destId="{3D0966D2-378D-4FD3-AF19-288D133B698A}" srcOrd="2" destOrd="0" parTransId="{6E8CE3E8-3C4D-4EC3-A06B-30DFF0416E6F}" sibTransId="{A4A6D812-35F7-4330-891B-14274F179FEA}"/>
    <dgm:cxn modelId="{F45C1244-7333-433C-A860-5A6003527D03}" type="presOf" srcId="{3D0966D2-378D-4FD3-AF19-288D133B698A}" destId="{96E0E2AD-9E34-4303-BBBA-7657E9EB19A7}" srcOrd="0" destOrd="2" presId="urn:microsoft.com/office/officeart/2005/8/layout/vList6"/>
    <dgm:cxn modelId="{07C795E3-E59E-444F-B949-C776D355F744}" type="presOf" srcId="{69547F14-F226-4B16-A0BD-9E1E96454F13}" destId="{1A30CCEC-C088-41A3-9529-8CAEC70898F3}" srcOrd="0" destOrd="0" presId="urn:microsoft.com/office/officeart/2005/8/layout/vList6"/>
    <dgm:cxn modelId="{B0F186A4-8C32-4227-B1B5-BF64AEBBF32F}" srcId="{286E56D5-EB8B-451D-B005-AFD636DA756C}" destId="{8A406B31-A445-44DE-94F9-5548527CC9FB}" srcOrd="1" destOrd="0" parTransId="{2916E5CE-01DB-482C-931A-FC17DB44D7D0}" sibTransId="{2087FFE9-FF86-4902-A1BB-A4B08A7A765E}"/>
    <dgm:cxn modelId="{8D4DCBA3-A0AA-437B-8C88-15F34F952BF5}" srcId="{C187953A-D5BA-4AD7-9FA3-9EC9FAF83149}" destId="{286E56D5-EB8B-451D-B005-AFD636DA756C}" srcOrd="0" destOrd="0" parTransId="{504CDCD4-5340-458C-9E53-724B684EE8F5}" sibTransId="{21F5BDA5-04FA-4667-A2FA-76D359EF02DA}"/>
    <dgm:cxn modelId="{D1C46F9D-FBA2-46B5-BC00-C84D88BA6B52}" type="presOf" srcId="{9C4D7FD0-2FAF-4E34-BB21-D5620A2BAE67}" destId="{96E0E2AD-9E34-4303-BBBA-7657E9EB19A7}" srcOrd="0" destOrd="0" presId="urn:microsoft.com/office/officeart/2005/8/layout/vList6"/>
    <dgm:cxn modelId="{06898838-5CC2-4FE1-89B2-23622CB2693B}" type="presParOf" srcId="{47A7AEAF-BC69-4AC1-B02F-E9841787AD41}" destId="{627197EB-93DA-451D-9274-3EE85FD5A9B1}" srcOrd="0" destOrd="0" presId="urn:microsoft.com/office/officeart/2005/8/layout/vList6"/>
    <dgm:cxn modelId="{D940FBED-6FEF-4C60-B228-8E60BF416016}" type="presParOf" srcId="{627197EB-93DA-451D-9274-3EE85FD5A9B1}" destId="{CAC74F9D-EAA3-4299-B3EF-D9B3A27A7D82}" srcOrd="0" destOrd="0" presId="urn:microsoft.com/office/officeart/2005/8/layout/vList6"/>
    <dgm:cxn modelId="{52B367DE-7C95-43E4-A156-B84D226F9DAF}" type="presParOf" srcId="{627197EB-93DA-451D-9274-3EE85FD5A9B1}" destId="{96E0E2AD-9E34-4303-BBBA-7657E9EB19A7}" srcOrd="1" destOrd="0" presId="urn:microsoft.com/office/officeart/2005/8/layout/vList6"/>
    <dgm:cxn modelId="{1610A532-1194-4A3E-8E2E-5F5AE0197620}" type="presParOf" srcId="{47A7AEAF-BC69-4AC1-B02F-E9841787AD41}" destId="{EEE29CCA-F667-4197-ADA1-A3D583D2C093}" srcOrd="1" destOrd="0" presId="urn:microsoft.com/office/officeart/2005/8/layout/vList6"/>
    <dgm:cxn modelId="{62131621-C908-460D-B1B5-C425B9822E5A}" type="presParOf" srcId="{47A7AEAF-BC69-4AC1-B02F-E9841787AD41}" destId="{C691ECA1-85AC-4616-A7BC-8B9197FA6373}" srcOrd="2" destOrd="0" presId="urn:microsoft.com/office/officeart/2005/8/layout/vList6"/>
    <dgm:cxn modelId="{1264F570-BB40-4DC8-BBD6-A2FF61CC7250}" type="presParOf" srcId="{C691ECA1-85AC-4616-A7BC-8B9197FA6373}" destId="{D09C24DB-F54F-4802-9E0C-7EED35482BEE}" srcOrd="0" destOrd="0" presId="urn:microsoft.com/office/officeart/2005/8/layout/vList6"/>
    <dgm:cxn modelId="{EF1986A1-94ED-4CF9-9218-32A7D0F80355}" type="presParOf" srcId="{C691ECA1-85AC-4616-A7BC-8B9197FA6373}" destId="{1A30CCEC-C088-41A3-9529-8CAEC70898F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482D4D-F74C-4F72-8974-A420E2DBABF0}" type="doc">
      <dgm:prSet loTypeId="urn:microsoft.com/office/officeart/2005/8/layout/radial6" loCatId="cycl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B420C89-E950-4294-B509-1C59C87BCE7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/>
            <a:t>Schedule Adherence and Quality </a:t>
          </a:r>
          <a:endParaRPr lang="en-US" dirty="0"/>
        </a:p>
      </dgm:t>
    </dgm:pt>
    <dgm:pt modelId="{E2BCFDE0-90E2-41EA-BCA1-66ACF9FF129A}" type="parTrans" cxnId="{A116FC18-785F-4909-8220-840C429546FC}">
      <dgm:prSet/>
      <dgm:spPr/>
      <dgm:t>
        <a:bodyPr/>
        <a:lstStyle/>
        <a:p>
          <a:endParaRPr lang="en-US"/>
        </a:p>
      </dgm:t>
    </dgm:pt>
    <dgm:pt modelId="{6EEEC58C-0E5E-4FC6-86FE-500C9CCC0518}" type="sibTrans" cxnId="{A116FC18-785F-4909-8220-840C429546FC}">
      <dgm:prSet/>
      <dgm:spPr/>
      <dgm:t>
        <a:bodyPr/>
        <a:lstStyle/>
        <a:p>
          <a:endParaRPr lang="en-US"/>
        </a:p>
      </dgm:t>
    </dgm:pt>
    <dgm:pt modelId="{14B98653-191E-4384-9E69-7129121B56A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Call Volumes</a:t>
          </a:r>
          <a:endParaRPr lang="en-US" sz="1200" b="1" dirty="0"/>
        </a:p>
      </dgm:t>
    </dgm:pt>
    <dgm:pt modelId="{15A1FCD3-8B80-42AF-84CC-BB4CC585D34A}" type="parTrans" cxnId="{0A2B1F04-EB0A-42CA-BAB0-857B709466CE}">
      <dgm:prSet/>
      <dgm:spPr/>
      <dgm:t>
        <a:bodyPr/>
        <a:lstStyle/>
        <a:p>
          <a:endParaRPr lang="en-US"/>
        </a:p>
      </dgm:t>
    </dgm:pt>
    <dgm:pt modelId="{F2144582-5F3B-4AFD-AF51-26344BCC9C79}" type="sibTrans" cxnId="{0A2B1F04-EB0A-42CA-BAB0-857B709466CE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F468E04-6B3C-4D4F-BF50-62E335BDC694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Staffing Needs</a:t>
          </a:r>
          <a:endParaRPr lang="en-US" sz="1200" b="1" dirty="0"/>
        </a:p>
      </dgm:t>
    </dgm:pt>
    <dgm:pt modelId="{F40912A3-5353-4D8E-9ACA-1546136E8283}" type="parTrans" cxnId="{0811E11F-FA4A-40B6-8D3F-9F1688ACEEE9}">
      <dgm:prSet/>
      <dgm:spPr/>
      <dgm:t>
        <a:bodyPr/>
        <a:lstStyle/>
        <a:p>
          <a:endParaRPr lang="en-US"/>
        </a:p>
      </dgm:t>
    </dgm:pt>
    <dgm:pt modelId="{6B5E2EAD-AF82-4F95-9403-2053E62B18C8}" type="sibTrans" cxnId="{0811E11F-FA4A-40B6-8D3F-9F1688ACEEE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F828E757-8190-46C2-8FBA-DB0BBA76C23E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Everyone’s Workload</a:t>
          </a:r>
          <a:endParaRPr lang="en-US" sz="1200" b="1" dirty="0"/>
        </a:p>
      </dgm:t>
    </dgm:pt>
    <dgm:pt modelId="{1160A4B5-6673-409F-88AC-4A9F8AC64842}" type="parTrans" cxnId="{F61F82A9-7800-43A9-AB41-D5AB0C51E07B}">
      <dgm:prSet/>
      <dgm:spPr/>
      <dgm:t>
        <a:bodyPr/>
        <a:lstStyle/>
        <a:p>
          <a:endParaRPr lang="en-US"/>
        </a:p>
      </dgm:t>
    </dgm:pt>
    <dgm:pt modelId="{CE31C4FB-593B-41A2-8026-D835D44D39D8}" type="sibTrans" cxnId="{F61F82A9-7800-43A9-AB41-D5AB0C51E07B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87536AF-C30F-4225-8CEA-D144D854667A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Handle Times</a:t>
          </a:r>
          <a:endParaRPr lang="en-US" sz="1200" b="1" dirty="0"/>
        </a:p>
      </dgm:t>
    </dgm:pt>
    <dgm:pt modelId="{0ECB6282-E5AC-4C7C-9F3B-52926F7FFD60}" type="parTrans" cxnId="{BD626313-B0A5-440B-999F-0D217CF1F2F2}">
      <dgm:prSet/>
      <dgm:spPr/>
      <dgm:t>
        <a:bodyPr/>
        <a:lstStyle/>
        <a:p>
          <a:endParaRPr lang="en-US"/>
        </a:p>
      </dgm:t>
    </dgm:pt>
    <dgm:pt modelId="{9E624D60-690C-4A9F-8C4F-8311D8D86288}" type="sibTrans" cxnId="{BD626313-B0A5-440B-999F-0D217CF1F2F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4D728BB5-D383-4263-AEF7-0E1055E1C43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Real-Time Activities</a:t>
          </a:r>
          <a:endParaRPr lang="en-US" sz="1200" b="1" dirty="0"/>
        </a:p>
      </dgm:t>
    </dgm:pt>
    <dgm:pt modelId="{FA8EE2A7-1742-4186-B8CF-3B2BF55067F7}" type="parTrans" cxnId="{DDD58F0D-245A-45A8-AF5A-360388ABED84}">
      <dgm:prSet/>
      <dgm:spPr/>
      <dgm:t>
        <a:bodyPr/>
        <a:lstStyle/>
        <a:p>
          <a:endParaRPr lang="en-US"/>
        </a:p>
      </dgm:t>
    </dgm:pt>
    <dgm:pt modelId="{4213A854-3D77-4E69-8B43-B2B621741E80}" type="sibTrans" cxnId="{DDD58F0D-245A-45A8-AF5A-360388ABED84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40E30F2A-8AEE-4C08-8C5C-9D4AE2BC434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Accessibly Results (SLO, ASA, Abandon) </a:t>
          </a:r>
          <a:endParaRPr lang="en-US" sz="1200" b="1" dirty="0"/>
        </a:p>
      </dgm:t>
    </dgm:pt>
    <dgm:pt modelId="{A7388F51-6B4D-436E-9099-CA01719206CE}" type="parTrans" cxnId="{576F59C5-39A9-4E35-A419-17B1E08532C2}">
      <dgm:prSet/>
      <dgm:spPr/>
      <dgm:t>
        <a:bodyPr/>
        <a:lstStyle/>
        <a:p>
          <a:endParaRPr lang="en-US"/>
        </a:p>
      </dgm:t>
    </dgm:pt>
    <dgm:pt modelId="{1DB41F56-787C-4CCF-B1C9-4B6BD713C62F}" type="sibTrans" cxnId="{576F59C5-39A9-4E35-A419-17B1E08532C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9D50B378-44FE-4825-95E4-9C6B35698DA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Customer Satisfaction </a:t>
          </a:r>
          <a:endParaRPr lang="en-US" sz="1200" b="1" dirty="0"/>
        </a:p>
      </dgm:t>
    </dgm:pt>
    <dgm:pt modelId="{53F638A7-F0DF-4ABC-93D0-97A0685D2598}" type="parTrans" cxnId="{17FCFC9A-EF9D-4F8D-A75B-EF1E484FEE7F}">
      <dgm:prSet/>
      <dgm:spPr/>
      <dgm:t>
        <a:bodyPr/>
        <a:lstStyle/>
        <a:p>
          <a:endParaRPr lang="en-US"/>
        </a:p>
      </dgm:t>
    </dgm:pt>
    <dgm:pt modelId="{1ACA09C9-87C3-474E-883B-A5A2F7E0DA72}" type="sibTrans" cxnId="{17FCFC9A-EF9D-4F8D-A75B-EF1E484FEE7F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25E2D426-6352-4FD7-B6F0-E187CE83D73F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b="1" dirty="0" smtClean="0"/>
            <a:t>Forecast Accuracy </a:t>
          </a:r>
          <a:endParaRPr lang="en-US" sz="1200" b="1" dirty="0"/>
        </a:p>
      </dgm:t>
    </dgm:pt>
    <dgm:pt modelId="{0CAF57F1-8835-48BB-82F3-CC6F95380D97}" type="parTrans" cxnId="{F96F503F-FF89-4ABE-A10B-61C9D24A4C9B}">
      <dgm:prSet/>
      <dgm:spPr/>
      <dgm:t>
        <a:bodyPr/>
        <a:lstStyle/>
        <a:p>
          <a:endParaRPr lang="en-US"/>
        </a:p>
      </dgm:t>
    </dgm:pt>
    <dgm:pt modelId="{891E1D4A-144E-4D38-8D06-013CEF22F600}" type="sibTrans" cxnId="{F96F503F-FF89-4ABE-A10B-61C9D24A4C9B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FB36EBE-E300-4C4F-8A37-59FB6BA7A73E}" type="pres">
      <dgm:prSet presAssocID="{F9482D4D-F74C-4F72-8974-A420E2DBABF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EFA330-550A-4107-8D2D-D7CE557098D3}" type="pres">
      <dgm:prSet presAssocID="{7B420C89-E950-4294-B509-1C59C87BCE7C}" presName="centerShape" presStyleLbl="node0" presStyleIdx="0" presStyleCnt="1"/>
      <dgm:spPr/>
      <dgm:t>
        <a:bodyPr/>
        <a:lstStyle/>
        <a:p>
          <a:endParaRPr lang="en-US"/>
        </a:p>
      </dgm:t>
    </dgm:pt>
    <dgm:pt modelId="{96F36B10-FA23-4198-AFE7-DF7A5AD7CB34}" type="pres">
      <dgm:prSet presAssocID="{14B98653-191E-4384-9E69-7129121B56A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7454D-CF8F-4982-95D1-78AD7C56D140}" type="pres">
      <dgm:prSet presAssocID="{14B98653-191E-4384-9E69-7129121B56AD}" presName="dummy" presStyleCnt="0"/>
      <dgm:spPr/>
      <dgm:t>
        <a:bodyPr/>
        <a:lstStyle/>
        <a:p>
          <a:endParaRPr lang="en-US"/>
        </a:p>
      </dgm:t>
    </dgm:pt>
    <dgm:pt modelId="{F3B73704-78C6-476E-A378-3101E6F3552F}" type="pres">
      <dgm:prSet presAssocID="{F2144582-5F3B-4AFD-AF51-26344BCC9C79}" presName="sibTrans" presStyleLbl="sibTrans2D1" presStyleIdx="0" presStyleCnt="8"/>
      <dgm:spPr/>
      <dgm:t>
        <a:bodyPr/>
        <a:lstStyle/>
        <a:p>
          <a:endParaRPr lang="en-US"/>
        </a:p>
      </dgm:t>
    </dgm:pt>
    <dgm:pt modelId="{E5903E8B-FD92-4334-A6CB-834B32AA7478}" type="pres">
      <dgm:prSet presAssocID="{AF468E04-6B3C-4D4F-BF50-62E335BDC69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1E6CF-CB21-411E-BCFE-FF4566EC5922}" type="pres">
      <dgm:prSet presAssocID="{AF468E04-6B3C-4D4F-BF50-62E335BDC694}" presName="dummy" presStyleCnt="0"/>
      <dgm:spPr/>
      <dgm:t>
        <a:bodyPr/>
        <a:lstStyle/>
        <a:p>
          <a:endParaRPr lang="en-US"/>
        </a:p>
      </dgm:t>
    </dgm:pt>
    <dgm:pt modelId="{2AB8B480-4F0B-41D1-8563-3F20B7634E96}" type="pres">
      <dgm:prSet presAssocID="{6B5E2EAD-AF82-4F95-9403-2053E62B18C8}" presName="sibTrans" presStyleLbl="sibTrans2D1" presStyleIdx="1" presStyleCnt="8"/>
      <dgm:spPr/>
      <dgm:t>
        <a:bodyPr/>
        <a:lstStyle/>
        <a:p>
          <a:endParaRPr lang="en-US"/>
        </a:p>
      </dgm:t>
    </dgm:pt>
    <dgm:pt modelId="{BEA11B8A-82C8-4AE9-B836-0B3A4771DFCB}" type="pres">
      <dgm:prSet presAssocID="{F828E757-8190-46C2-8FBA-DB0BBA76C23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6D2D2-C5C6-4636-A4F3-96EFC1982DDB}" type="pres">
      <dgm:prSet presAssocID="{F828E757-8190-46C2-8FBA-DB0BBA76C23E}" presName="dummy" presStyleCnt="0"/>
      <dgm:spPr/>
      <dgm:t>
        <a:bodyPr/>
        <a:lstStyle/>
        <a:p>
          <a:endParaRPr lang="en-US"/>
        </a:p>
      </dgm:t>
    </dgm:pt>
    <dgm:pt modelId="{D42E0F6B-6E05-44D6-82AB-36C3E7F3124E}" type="pres">
      <dgm:prSet presAssocID="{CE31C4FB-593B-41A2-8026-D835D44D39D8}" presName="sibTrans" presStyleLbl="sibTrans2D1" presStyleIdx="2" presStyleCnt="8"/>
      <dgm:spPr/>
      <dgm:t>
        <a:bodyPr/>
        <a:lstStyle/>
        <a:p>
          <a:endParaRPr lang="en-US"/>
        </a:p>
      </dgm:t>
    </dgm:pt>
    <dgm:pt modelId="{8C1C58D1-81B8-40D5-8A36-A332AC153CAA}" type="pres">
      <dgm:prSet presAssocID="{25E2D426-6352-4FD7-B6F0-E187CE83D73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9D957-ADCE-48DA-8D52-DAA85D8119CB}" type="pres">
      <dgm:prSet presAssocID="{25E2D426-6352-4FD7-B6F0-E187CE83D73F}" presName="dummy" presStyleCnt="0"/>
      <dgm:spPr/>
      <dgm:t>
        <a:bodyPr/>
        <a:lstStyle/>
        <a:p>
          <a:endParaRPr lang="en-US"/>
        </a:p>
      </dgm:t>
    </dgm:pt>
    <dgm:pt modelId="{5F0206E0-BC5A-4A1C-A11F-4A19FDA14B60}" type="pres">
      <dgm:prSet presAssocID="{891E1D4A-144E-4D38-8D06-013CEF22F600}" presName="sibTrans" presStyleLbl="sibTrans2D1" presStyleIdx="3" presStyleCnt="8"/>
      <dgm:spPr/>
      <dgm:t>
        <a:bodyPr/>
        <a:lstStyle/>
        <a:p>
          <a:endParaRPr lang="en-US"/>
        </a:p>
      </dgm:t>
    </dgm:pt>
    <dgm:pt modelId="{07083CBF-BB5A-4B2B-96E0-FC60DCB25E15}" type="pres">
      <dgm:prSet presAssocID="{9D50B378-44FE-4825-95E4-9C6B35698DA5}" presName="node" presStyleLbl="node1" presStyleIdx="4" presStyleCnt="8" custScaleX="1311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0B542-8CD6-4DEB-9FC4-FC7958349B5B}" type="pres">
      <dgm:prSet presAssocID="{9D50B378-44FE-4825-95E4-9C6B35698DA5}" presName="dummy" presStyleCnt="0"/>
      <dgm:spPr/>
      <dgm:t>
        <a:bodyPr/>
        <a:lstStyle/>
        <a:p>
          <a:endParaRPr lang="en-US"/>
        </a:p>
      </dgm:t>
    </dgm:pt>
    <dgm:pt modelId="{9A59D6D5-C64C-4169-A00C-076E4C8CA221}" type="pres">
      <dgm:prSet presAssocID="{1ACA09C9-87C3-474E-883B-A5A2F7E0DA72}" presName="sibTrans" presStyleLbl="sibTrans2D1" presStyleIdx="4" presStyleCnt="8"/>
      <dgm:spPr/>
      <dgm:t>
        <a:bodyPr/>
        <a:lstStyle/>
        <a:p>
          <a:endParaRPr lang="en-US"/>
        </a:p>
      </dgm:t>
    </dgm:pt>
    <dgm:pt modelId="{E56B5C1A-18B9-4080-8091-4D3087B71A95}" type="pres">
      <dgm:prSet presAssocID="{40E30F2A-8AEE-4C08-8C5C-9D4AE2BC434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17AB3-8408-4DE2-9A9D-D208D589CF44}" type="pres">
      <dgm:prSet presAssocID="{40E30F2A-8AEE-4C08-8C5C-9D4AE2BC4349}" presName="dummy" presStyleCnt="0"/>
      <dgm:spPr/>
      <dgm:t>
        <a:bodyPr/>
        <a:lstStyle/>
        <a:p>
          <a:endParaRPr lang="en-US"/>
        </a:p>
      </dgm:t>
    </dgm:pt>
    <dgm:pt modelId="{D0ECC396-DA54-4513-BD62-CEAD77D1AB34}" type="pres">
      <dgm:prSet presAssocID="{1DB41F56-787C-4CCF-B1C9-4B6BD713C62F}" presName="sibTrans" presStyleLbl="sibTrans2D1" presStyleIdx="5" presStyleCnt="8"/>
      <dgm:spPr/>
      <dgm:t>
        <a:bodyPr/>
        <a:lstStyle/>
        <a:p>
          <a:endParaRPr lang="en-US"/>
        </a:p>
      </dgm:t>
    </dgm:pt>
    <dgm:pt modelId="{A64E4176-9DDB-4FC8-894E-4967A9399D60}" type="pres">
      <dgm:prSet presAssocID="{4D728BB5-D383-4263-AEF7-0E1055E1C43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BB74E-EE9D-4EC6-AC06-6CAB577658D6}" type="pres">
      <dgm:prSet presAssocID="{4D728BB5-D383-4263-AEF7-0E1055E1C435}" presName="dummy" presStyleCnt="0"/>
      <dgm:spPr/>
      <dgm:t>
        <a:bodyPr/>
        <a:lstStyle/>
        <a:p>
          <a:endParaRPr lang="en-US"/>
        </a:p>
      </dgm:t>
    </dgm:pt>
    <dgm:pt modelId="{2118BE70-C99D-4BB2-ACEF-30F906820650}" type="pres">
      <dgm:prSet presAssocID="{4213A854-3D77-4E69-8B43-B2B621741E80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B8E23F1-4CA6-481C-9E98-AAE6774D6C30}" type="pres">
      <dgm:prSet presAssocID="{A87536AF-C30F-4225-8CEA-D144D854667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AEE05-26B9-4613-A25E-2565EE94EF91}" type="pres">
      <dgm:prSet presAssocID="{A87536AF-C30F-4225-8CEA-D144D854667A}" presName="dummy" presStyleCnt="0"/>
      <dgm:spPr/>
      <dgm:t>
        <a:bodyPr/>
        <a:lstStyle/>
        <a:p>
          <a:endParaRPr lang="en-US"/>
        </a:p>
      </dgm:t>
    </dgm:pt>
    <dgm:pt modelId="{FE4CB95F-8077-40A5-B1B1-3D28DF8FA1A4}" type="pres">
      <dgm:prSet presAssocID="{9E624D60-690C-4A9F-8C4F-8311D8D86288}" presName="sibTrans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8D60FDBD-47A2-4274-825C-C88563319BF1}" type="presOf" srcId="{AF468E04-6B3C-4D4F-BF50-62E335BDC694}" destId="{E5903E8B-FD92-4334-A6CB-834B32AA7478}" srcOrd="0" destOrd="0" presId="urn:microsoft.com/office/officeart/2005/8/layout/radial6"/>
    <dgm:cxn modelId="{1C448D47-7D92-48E4-A17E-0C1BBB390734}" type="presOf" srcId="{891E1D4A-144E-4D38-8D06-013CEF22F600}" destId="{5F0206E0-BC5A-4A1C-A11F-4A19FDA14B60}" srcOrd="0" destOrd="0" presId="urn:microsoft.com/office/officeart/2005/8/layout/radial6"/>
    <dgm:cxn modelId="{17FCFC9A-EF9D-4F8D-A75B-EF1E484FEE7F}" srcId="{7B420C89-E950-4294-B509-1C59C87BCE7C}" destId="{9D50B378-44FE-4825-95E4-9C6B35698DA5}" srcOrd="4" destOrd="0" parTransId="{53F638A7-F0DF-4ABC-93D0-97A0685D2598}" sibTransId="{1ACA09C9-87C3-474E-883B-A5A2F7E0DA72}"/>
    <dgm:cxn modelId="{DDD58F0D-245A-45A8-AF5A-360388ABED84}" srcId="{7B420C89-E950-4294-B509-1C59C87BCE7C}" destId="{4D728BB5-D383-4263-AEF7-0E1055E1C435}" srcOrd="6" destOrd="0" parTransId="{FA8EE2A7-1742-4186-B8CF-3B2BF55067F7}" sibTransId="{4213A854-3D77-4E69-8B43-B2B621741E80}"/>
    <dgm:cxn modelId="{59AC208D-4DAF-4AFD-9C59-2EEC52EE7846}" type="presOf" srcId="{40E30F2A-8AEE-4C08-8C5C-9D4AE2BC4349}" destId="{E56B5C1A-18B9-4080-8091-4D3087B71A95}" srcOrd="0" destOrd="0" presId="urn:microsoft.com/office/officeart/2005/8/layout/radial6"/>
    <dgm:cxn modelId="{D70E8836-FDAC-4103-A726-BF2DEEDACA95}" type="presOf" srcId="{F2144582-5F3B-4AFD-AF51-26344BCC9C79}" destId="{F3B73704-78C6-476E-A378-3101E6F3552F}" srcOrd="0" destOrd="0" presId="urn:microsoft.com/office/officeart/2005/8/layout/radial6"/>
    <dgm:cxn modelId="{E968D52D-29F9-4BDB-AA29-49F8A80958B9}" type="presOf" srcId="{25E2D426-6352-4FD7-B6F0-E187CE83D73F}" destId="{8C1C58D1-81B8-40D5-8A36-A332AC153CAA}" srcOrd="0" destOrd="0" presId="urn:microsoft.com/office/officeart/2005/8/layout/radial6"/>
    <dgm:cxn modelId="{F61F82A9-7800-43A9-AB41-D5AB0C51E07B}" srcId="{7B420C89-E950-4294-B509-1C59C87BCE7C}" destId="{F828E757-8190-46C2-8FBA-DB0BBA76C23E}" srcOrd="2" destOrd="0" parTransId="{1160A4B5-6673-409F-88AC-4A9F8AC64842}" sibTransId="{CE31C4FB-593B-41A2-8026-D835D44D39D8}"/>
    <dgm:cxn modelId="{131B6499-1277-4C90-9DB5-8B3430442786}" type="presOf" srcId="{1ACA09C9-87C3-474E-883B-A5A2F7E0DA72}" destId="{9A59D6D5-C64C-4169-A00C-076E4C8CA221}" srcOrd="0" destOrd="0" presId="urn:microsoft.com/office/officeart/2005/8/layout/radial6"/>
    <dgm:cxn modelId="{A116FC18-785F-4909-8220-840C429546FC}" srcId="{F9482D4D-F74C-4F72-8974-A420E2DBABF0}" destId="{7B420C89-E950-4294-B509-1C59C87BCE7C}" srcOrd="0" destOrd="0" parTransId="{E2BCFDE0-90E2-41EA-BCA1-66ACF9FF129A}" sibTransId="{6EEEC58C-0E5E-4FC6-86FE-500C9CCC0518}"/>
    <dgm:cxn modelId="{576F59C5-39A9-4E35-A419-17B1E08532C2}" srcId="{7B420C89-E950-4294-B509-1C59C87BCE7C}" destId="{40E30F2A-8AEE-4C08-8C5C-9D4AE2BC4349}" srcOrd="5" destOrd="0" parTransId="{A7388F51-6B4D-436E-9099-CA01719206CE}" sibTransId="{1DB41F56-787C-4CCF-B1C9-4B6BD713C62F}"/>
    <dgm:cxn modelId="{F96F503F-FF89-4ABE-A10B-61C9D24A4C9B}" srcId="{7B420C89-E950-4294-B509-1C59C87BCE7C}" destId="{25E2D426-6352-4FD7-B6F0-E187CE83D73F}" srcOrd="3" destOrd="0" parTransId="{0CAF57F1-8835-48BB-82F3-CC6F95380D97}" sibTransId="{891E1D4A-144E-4D38-8D06-013CEF22F600}"/>
    <dgm:cxn modelId="{4E2CBE39-2640-4395-8C27-8440534D1893}" type="presOf" srcId="{4D728BB5-D383-4263-AEF7-0E1055E1C435}" destId="{A64E4176-9DDB-4FC8-894E-4967A9399D60}" srcOrd="0" destOrd="0" presId="urn:microsoft.com/office/officeart/2005/8/layout/radial6"/>
    <dgm:cxn modelId="{95EECAEE-ADFD-4258-9CF3-DB93A1B20C22}" type="presOf" srcId="{CE31C4FB-593B-41A2-8026-D835D44D39D8}" destId="{D42E0F6B-6E05-44D6-82AB-36C3E7F3124E}" srcOrd="0" destOrd="0" presId="urn:microsoft.com/office/officeart/2005/8/layout/radial6"/>
    <dgm:cxn modelId="{68480187-6684-49D1-A3E1-AEEF0B195E89}" type="presOf" srcId="{14B98653-191E-4384-9E69-7129121B56AD}" destId="{96F36B10-FA23-4198-AFE7-DF7A5AD7CB34}" srcOrd="0" destOrd="0" presId="urn:microsoft.com/office/officeart/2005/8/layout/radial6"/>
    <dgm:cxn modelId="{ECD5F5A7-62FA-4510-A4F0-42F791C8AC49}" type="presOf" srcId="{4213A854-3D77-4E69-8B43-B2B621741E80}" destId="{2118BE70-C99D-4BB2-ACEF-30F906820650}" srcOrd="0" destOrd="0" presId="urn:microsoft.com/office/officeart/2005/8/layout/radial6"/>
    <dgm:cxn modelId="{C0448516-CAE8-42B5-806B-3144F0FD0CAA}" type="presOf" srcId="{7B420C89-E950-4294-B509-1C59C87BCE7C}" destId="{14EFA330-550A-4107-8D2D-D7CE557098D3}" srcOrd="0" destOrd="0" presId="urn:microsoft.com/office/officeart/2005/8/layout/radial6"/>
    <dgm:cxn modelId="{D7910083-6243-4598-A228-8D2713A101C9}" type="presOf" srcId="{F9482D4D-F74C-4F72-8974-A420E2DBABF0}" destId="{AFB36EBE-E300-4C4F-8A37-59FB6BA7A73E}" srcOrd="0" destOrd="0" presId="urn:microsoft.com/office/officeart/2005/8/layout/radial6"/>
    <dgm:cxn modelId="{1D786721-1503-463C-9E67-184A3512851F}" type="presOf" srcId="{1DB41F56-787C-4CCF-B1C9-4B6BD713C62F}" destId="{D0ECC396-DA54-4513-BD62-CEAD77D1AB34}" srcOrd="0" destOrd="0" presId="urn:microsoft.com/office/officeart/2005/8/layout/radial6"/>
    <dgm:cxn modelId="{71581FCA-0C07-4090-8B92-E8F698E0D30F}" type="presOf" srcId="{9D50B378-44FE-4825-95E4-9C6B35698DA5}" destId="{07083CBF-BB5A-4B2B-96E0-FC60DCB25E15}" srcOrd="0" destOrd="0" presId="urn:microsoft.com/office/officeart/2005/8/layout/radial6"/>
    <dgm:cxn modelId="{9644CB5D-DC90-40D9-A2D5-6C4D4B64BA4E}" type="presOf" srcId="{6B5E2EAD-AF82-4F95-9403-2053E62B18C8}" destId="{2AB8B480-4F0B-41D1-8563-3F20B7634E96}" srcOrd="0" destOrd="0" presId="urn:microsoft.com/office/officeart/2005/8/layout/radial6"/>
    <dgm:cxn modelId="{3B961566-97AF-4937-A437-50DB0E182531}" type="presOf" srcId="{9E624D60-690C-4A9F-8C4F-8311D8D86288}" destId="{FE4CB95F-8077-40A5-B1B1-3D28DF8FA1A4}" srcOrd="0" destOrd="0" presId="urn:microsoft.com/office/officeart/2005/8/layout/radial6"/>
    <dgm:cxn modelId="{BD626313-B0A5-440B-999F-0D217CF1F2F2}" srcId="{7B420C89-E950-4294-B509-1C59C87BCE7C}" destId="{A87536AF-C30F-4225-8CEA-D144D854667A}" srcOrd="7" destOrd="0" parTransId="{0ECB6282-E5AC-4C7C-9F3B-52926F7FFD60}" sibTransId="{9E624D60-690C-4A9F-8C4F-8311D8D86288}"/>
    <dgm:cxn modelId="{017BD537-06D4-45C2-9D7F-4CAB8592E77D}" type="presOf" srcId="{F828E757-8190-46C2-8FBA-DB0BBA76C23E}" destId="{BEA11B8A-82C8-4AE9-B836-0B3A4771DFCB}" srcOrd="0" destOrd="0" presId="urn:microsoft.com/office/officeart/2005/8/layout/radial6"/>
    <dgm:cxn modelId="{77A4F208-DFCC-472F-B70A-AE1C8AEB6D67}" type="presOf" srcId="{A87536AF-C30F-4225-8CEA-D144D854667A}" destId="{4B8E23F1-4CA6-481C-9E98-AAE6774D6C30}" srcOrd="0" destOrd="0" presId="urn:microsoft.com/office/officeart/2005/8/layout/radial6"/>
    <dgm:cxn modelId="{0A2B1F04-EB0A-42CA-BAB0-857B709466CE}" srcId="{7B420C89-E950-4294-B509-1C59C87BCE7C}" destId="{14B98653-191E-4384-9E69-7129121B56AD}" srcOrd="0" destOrd="0" parTransId="{15A1FCD3-8B80-42AF-84CC-BB4CC585D34A}" sibTransId="{F2144582-5F3B-4AFD-AF51-26344BCC9C79}"/>
    <dgm:cxn modelId="{0811E11F-FA4A-40B6-8D3F-9F1688ACEEE9}" srcId="{7B420C89-E950-4294-B509-1C59C87BCE7C}" destId="{AF468E04-6B3C-4D4F-BF50-62E335BDC694}" srcOrd="1" destOrd="0" parTransId="{F40912A3-5353-4D8E-9ACA-1546136E8283}" sibTransId="{6B5E2EAD-AF82-4F95-9403-2053E62B18C8}"/>
    <dgm:cxn modelId="{D9F6FAB8-E5A0-4AE5-A722-41CDBAF86768}" type="presParOf" srcId="{AFB36EBE-E300-4C4F-8A37-59FB6BA7A73E}" destId="{14EFA330-550A-4107-8D2D-D7CE557098D3}" srcOrd="0" destOrd="0" presId="urn:microsoft.com/office/officeart/2005/8/layout/radial6"/>
    <dgm:cxn modelId="{F63FDCED-E26F-4819-B438-F72F5FFE695C}" type="presParOf" srcId="{AFB36EBE-E300-4C4F-8A37-59FB6BA7A73E}" destId="{96F36B10-FA23-4198-AFE7-DF7A5AD7CB34}" srcOrd="1" destOrd="0" presId="urn:microsoft.com/office/officeart/2005/8/layout/radial6"/>
    <dgm:cxn modelId="{B9379422-0620-42A7-B27E-907D70186B29}" type="presParOf" srcId="{AFB36EBE-E300-4C4F-8A37-59FB6BA7A73E}" destId="{1B37454D-CF8F-4982-95D1-78AD7C56D140}" srcOrd="2" destOrd="0" presId="urn:microsoft.com/office/officeart/2005/8/layout/radial6"/>
    <dgm:cxn modelId="{30DD7B7B-7DC6-4EFE-8AFD-3C7044BC773D}" type="presParOf" srcId="{AFB36EBE-E300-4C4F-8A37-59FB6BA7A73E}" destId="{F3B73704-78C6-476E-A378-3101E6F3552F}" srcOrd="3" destOrd="0" presId="urn:microsoft.com/office/officeart/2005/8/layout/radial6"/>
    <dgm:cxn modelId="{71E85A39-1BF6-44A0-9C77-C3B86942BDCE}" type="presParOf" srcId="{AFB36EBE-E300-4C4F-8A37-59FB6BA7A73E}" destId="{E5903E8B-FD92-4334-A6CB-834B32AA7478}" srcOrd="4" destOrd="0" presId="urn:microsoft.com/office/officeart/2005/8/layout/radial6"/>
    <dgm:cxn modelId="{EAFE8B3F-F708-412E-912B-94E98224DE0A}" type="presParOf" srcId="{AFB36EBE-E300-4C4F-8A37-59FB6BA7A73E}" destId="{0061E6CF-CB21-411E-BCFE-FF4566EC5922}" srcOrd="5" destOrd="0" presId="urn:microsoft.com/office/officeart/2005/8/layout/radial6"/>
    <dgm:cxn modelId="{05FA0771-262B-4338-8C00-9F7B2A5BFF45}" type="presParOf" srcId="{AFB36EBE-E300-4C4F-8A37-59FB6BA7A73E}" destId="{2AB8B480-4F0B-41D1-8563-3F20B7634E96}" srcOrd="6" destOrd="0" presId="urn:microsoft.com/office/officeart/2005/8/layout/radial6"/>
    <dgm:cxn modelId="{AD8C7148-957A-4EB6-946D-CE8C3C2A950C}" type="presParOf" srcId="{AFB36EBE-E300-4C4F-8A37-59FB6BA7A73E}" destId="{BEA11B8A-82C8-4AE9-B836-0B3A4771DFCB}" srcOrd="7" destOrd="0" presId="urn:microsoft.com/office/officeart/2005/8/layout/radial6"/>
    <dgm:cxn modelId="{E9FAD90A-F6C9-41EC-B003-B8773A42B477}" type="presParOf" srcId="{AFB36EBE-E300-4C4F-8A37-59FB6BA7A73E}" destId="{7EC6D2D2-C5C6-4636-A4F3-96EFC1982DDB}" srcOrd="8" destOrd="0" presId="urn:microsoft.com/office/officeart/2005/8/layout/radial6"/>
    <dgm:cxn modelId="{AD419EBE-CA38-4916-BC98-64A5CFB85B3B}" type="presParOf" srcId="{AFB36EBE-E300-4C4F-8A37-59FB6BA7A73E}" destId="{D42E0F6B-6E05-44D6-82AB-36C3E7F3124E}" srcOrd="9" destOrd="0" presId="urn:microsoft.com/office/officeart/2005/8/layout/radial6"/>
    <dgm:cxn modelId="{534E43F0-822A-402A-9493-EB96CEA33A6C}" type="presParOf" srcId="{AFB36EBE-E300-4C4F-8A37-59FB6BA7A73E}" destId="{8C1C58D1-81B8-40D5-8A36-A332AC153CAA}" srcOrd="10" destOrd="0" presId="urn:microsoft.com/office/officeart/2005/8/layout/radial6"/>
    <dgm:cxn modelId="{6B8E1A24-EF34-4C10-9F47-E408D95275A1}" type="presParOf" srcId="{AFB36EBE-E300-4C4F-8A37-59FB6BA7A73E}" destId="{EBB9D957-ADCE-48DA-8D52-DAA85D8119CB}" srcOrd="11" destOrd="0" presId="urn:microsoft.com/office/officeart/2005/8/layout/radial6"/>
    <dgm:cxn modelId="{113462C5-1ABD-4699-AF74-660330A9D774}" type="presParOf" srcId="{AFB36EBE-E300-4C4F-8A37-59FB6BA7A73E}" destId="{5F0206E0-BC5A-4A1C-A11F-4A19FDA14B60}" srcOrd="12" destOrd="0" presId="urn:microsoft.com/office/officeart/2005/8/layout/radial6"/>
    <dgm:cxn modelId="{6151A905-B8FA-47C7-AFB1-BF0AB00ED15B}" type="presParOf" srcId="{AFB36EBE-E300-4C4F-8A37-59FB6BA7A73E}" destId="{07083CBF-BB5A-4B2B-96E0-FC60DCB25E15}" srcOrd="13" destOrd="0" presId="urn:microsoft.com/office/officeart/2005/8/layout/radial6"/>
    <dgm:cxn modelId="{4B87BB27-DBFB-4CF3-9D83-189C826D9123}" type="presParOf" srcId="{AFB36EBE-E300-4C4F-8A37-59FB6BA7A73E}" destId="{7D70B542-8CD6-4DEB-9FC4-FC7958349B5B}" srcOrd="14" destOrd="0" presId="urn:microsoft.com/office/officeart/2005/8/layout/radial6"/>
    <dgm:cxn modelId="{DF193B51-F3B9-458C-AC21-3CD2AF312664}" type="presParOf" srcId="{AFB36EBE-E300-4C4F-8A37-59FB6BA7A73E}" destId="{9A59D6D5-C64C-4169-A00C-076E4C8CA221}" srcOrd="15" destOrd="0" presId="urn:microsoft.com/office/officeart/2005/8/layout/radial6"/>
    <dgm:cxn modelId="{C2B3994E-55FA-48F1-B7BB-6FF0497B9293}" type="presParOf" srcId="{AFB36EBE-E300-4C4F-8A37-59FB6BA7A73E}" destId="{E56B5C1A-18B9-4080-8091-4D3087B71A95}" srcOrd="16" destOrd="0" presId="urn:microsoft.com/office/officeart/2005/8/layout/radial6"/>
    <dgm:cxn modelId="{2A02307B-6D98-4138-AE05-E15776CD40D2}" type="presParOf" srcId="{AFB36EBE-E300-4C4F-8A37-59FB6BA7A73E}" destId="{E9217AB3-8408-4DE2-9A9D-D208D589CF44}" srcOrd="17" destOrd="0" presId="urn:microsoft.com/office/officeart/2005/8/layout/radial6"/>
    <dgm:cxn modelId="{27FFC88B-F6AD-4247-96DF-C5F30FED8CF3}" type="presParOf" srcId="{AFB36EBE-E300-4C4F-8A37-59FB6BA7A73E}" destId="{D0ECC396-DA54-4513-BD62-CEAD77D1AB34}" srcOrd="18" destOrd="0" presId="urn:microsoft.com/office/officeart/2005/8/layout/radial6"/>
    <dgm:cxn modelId="{66EC742A-F8B5-4FE5-A886-F16D54FF084F}" type="presParOf" srcId="{AFB36EBE-E300-4C4F-8A37-59FB6BA7A73E}" destId="{A64E4176-9DDB-4FC8-894E-4967A9399D60}" srcOrd="19" destOrd="0" presId="urn:microsoft.com/office/officeart/2005/8/layout/radial6"/>
    <dgm:cxn modelId="{CFB3482F-4604-4541-9FBA-FB7449B92F4A}" type="presParOf" srcId="{AFB36EBE-E300-4C4F-8A37-59FB6BA7A73E}" destId="{632BB74E-EE9D-4EC6-AC06-6CAB577658D6}" srcOrd="20" destOrd="0" presId="urn:microsoft.com/office/officeart/2005/8/layout/radial6"/>
    <dgm:cxn modelId="{F90B688C-A976-4C7E-BE21-3589067F0D14}" type="presParOf" srcId="{AFB36EBE-E300-4C4F-8A37-59FB6BA7A73E}" destId="{2118BE70-C99D-4BB2-ACEF-30F906820650}" srcOrd="21" destOrd="0" presId="urn:microsoft.com/office/officeart/2005/8/layout/radial6"/>
    <dgm:cxn modelId="{805B7F0F-0DC6-40B8-A726-8847DB1D517B}" type="presParOf" srcId="{AFB36EBE-E300-4C4F-8A37-59FB6BA7A73E}" destId="{4B8E23F1-4CA6-481C-9E98-AAE6774D6C30}" srcOrd="22" destOrd="0" presId="urn:microsoft.com/office/officeart/2005/8/layout/radial6"/>
    <dgm:cxn modelId="{CC311BC3-6B2E-4FD4-9DB4-575D808BF2E5}" type="presParOf" srcId="{AFB36EBE-E300-4C4F-8A37-59FB6BA7A73E}" destId="{06AAEE05-26B9-4613-A25E-2565EE94EF91}" srcOrd="23" destOrd="0" presId="urn:microsoft.com/office/officeart/2005/8/layout/radial6"/>
    <dgm:cxn modelId="{6DB5A1A3-FAFE-4953-BADF-08F737A536EF}" type="presParOf" srcId="{AFB36EBE-E300-4C4F-8A37-59FB6BA7A73E}" destId="{FE4CB95F-8077-40A5-B1B1-3D28DF8FA1A4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D2FD9-32A7-374F-96DC-5ECDC7E360B9}" type="datetimeFigureOut">
              <a:rPr lang="en-US" smtClean="0"/>
              <a:pPr/>
              <a:t>4/24/2014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D811B-9450-0042-8E66-C4F34518B0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13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0C149C-3FE0-4BB7-85AE-CE61775EC5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62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88B43C-9952-4DFE-9FD0-21AD40985780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34AB0-7009-46CB-8353-2EC14A18D223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90634D-DA76-4BAC-A554-EE1C2C41F12C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FEA437-1C9E-4F9C-9B98-E42B9A3B9BA3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70"/>
            <a:fld id="{486961EE-0893-44BC-A371-E18CF2BE8485}" type="slidenum">
              <a:rPr lang="en-US" smtClean="0"/>
              <a:pPr defTabSz="912870"/>
              <a:t>37</a:t>
            </a:fld>
            <a:endParaRPr lang="en-US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70"/>
            <a:fld id="{CA6E2851-0940-442B-8DCA-285BA1D646B4}" type="slidenum">
              <a:rPr lang="en-US" smtClean="0"/>
              <a:pPr defTabSz="912870"/>
              <a:t>40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70">
              <a:defRPr/>
            </a:pPr>
            <a:fld id="{CC809A8E-F390-4B62-AAF8-33B965C36542}" type="slidenum">
              <a:rPr lang="en-US" smtClean="0"/>
              <a:pPr defTabSz="912870">
                <a:defRPr/>
              </a:pPr>
              <a:t>51</a:t>
            </a:fld>
            <a:endParaRPr lang="en-US" dirty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2870">
              <a:defRPr/>
            </a:pPr>
            <a:fld id="{A8DF8DD3-AAD5-49B1-B7D4-D56C9A0DA088}" type="slidenum">
              <a:rPr lang="en-US" smtClean="0"/>
              <a:pPr defTabSz="912870">
                <a:defRPr/>
              </a:pPr>
              <a:t>54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70">
              <a:defRPr/>
            </a:pPr>
            <a:fld id="{05DFAB17-C7AD-48EC-A6BA-593B9F10F049}" type="slidenum">
              <a:rPr lang="en-US" smtClean="0"/>
              <a:pPr defTabSz="912870">
                <a:defRPr/>
              </a:pPr>
              <a:t>55</a:t>
            </a:fld>
            <a:endParaRPr lang="en-US" dirty="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70">
              <a:defRPr/>
            </a:pPr>
            <a:fld id="{1C177FC1-2262-49B3-BE6C-7B8722B1F564}" type="slidenum">
              <a:rPr lang="en-US" smtClean="0"/>
              <a:pPr defTabSz="912870">
                <a:defRPr/>
              </a:pPr>
              <a:t>56</a:t>
            </a:fld>
            <a:endParaRPr lang="en-US" dirty="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1CC49C-6AAD-4C53-BC79-A13AC887B8ED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70">
              <a:defRPr/>
            </a:pPr>
            <a:fld id="{CEB57F01-9A32-4D6B-989A-569F79065D05}" type="slidenum">
              <a:rPr lang="en-US" smtClean="0"/>
              <a:pPr defTabSz="912870">
                <a:defRPr/>
              </a:pPr>
              <a:t>57</a:t>
            </a:fld>
            <a:endParaRPr lang="en-US" dirty="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70">
              <a:defRPr/>
            </a:pPr>
            <a:fld id="{9727976D-23CC-41FD-ADEA-93693B8880A0}" type="slidenum">
              <a:rPr lang="en-US" smtClean="0"/>
              <a:pPr defTabSz="912870">
                <a:defRPr/>
              </a:pPr>
              <a:t>58</a:t>
            </a:fld>
            <a:endParaRPr lang="en-US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74245D-3C17-4055-A033-8D3D49AC019F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1456A2-40FC-41F9-A491-D3962E33EA0A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6768" y="5524500"/>
            <a:ext cx="5904465" cy="2414041"/>
          </a:xfrm>
          <a:noFill/>
          <a:ln/>
        </p:spPr>
        <p:txBody>
          <a:bodyPr lIns="89266" tIns="44633" rIns="89266" bIns="44633"/>
          <a:lstStyle/>
          <a:p>
            <a:endParaRPr lang="en-US" altLang="en-US" smtClean="0"/>
          </a:p>
        </p:txBody>
      </p:sp>
      <p:sp>
        <p:nvSpPr>
          <p:cNvPr id="3994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00" y="477838"/>
            <a:ext cx="6224588" cy="4668837"/>
          </a:xfrm>
          <a:ln>
            <a:solidFill>
              <a:schemeClr val="bg1"/>
            </a:solidFill>
          </a:ln>
        </p:spPr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 rot="-5400000">
            <a:off x="5982688" y="1171874"/>
            <a:ext cx="1503700" cy="281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0133" tIns="45066" rIns="90133" bIns="45066">
            <a:spAutoFit/>
          </a:bodyPr>
          <a:lstStyle/>
          <a:p>
            <a:pPr algn="ctr" defTabSz="900416" eaLnBrk="0" hangingPunct="0">
              <a:spcBef>
                <a:spcPct val="50000"/>
              </a:spcBef>
            </a:pPr>
            <a:r>
              <a:rPr lang="en-US" altLang="en-US" sz="1200"/>
              <a:t>The Profession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A1BE8-43F6-4996-B215-84A9483755DC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6768" y="5524500"/>
            <a:ext cx="5904465" cy="2414041"/>
          </a:xfrm>
          <a:noFill/>
          <a:ln/>
        </p:spPr>
        <p:txBody>
          <a:bodyPr lIns="89266" tIns="44633" rIns="89266" bIns="44633"/>
          <a:lstStyle/>
          <a:p>
            <a:endParaRPr lang="en-US" altLang="en-US" smtClean="0"/>
          </a:p>
        </p:txBody>
      </p:sp>
      <p:sp>
        <p:nvSpPr>
          <p:cNvPr id="4096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00" y="477838"/>
            <a:ext cx="6224588" cy="4668837"/>
          </a:xfrm>
          <a:ln>
            <a:solidFill>
              <a:schemeClr val="bg1"/>
            </a:solidFill>
          </a:ln>
        </p:spPr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 rot="-5400000">
            <a:off x="5982688" y="1171874"/>
            <a:ext cx="1503700" cy="281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0133" tIns="45066" rIns="90133" bIns="45066">
            <a:spAutoFit/>
          </a:bodyPr>
          <a:lstStyle/>
          <a:p>
            <a:pPr algn="ctr" defTabSz="900416" eaLnBrk="0" hangingPunct="0">
              <a:spcBef>
                <a:spcPct val="50000"/>
              </a:spcBef>
            </a:pPr>
            <a:r>
              <a:rPr lang="en-US" altLang="en-US" sz="1200"/>
              <a:t>The Profession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F73921-9C06-4630-ADDC-40D0AA684031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6768" y="5524500"/>
            <a:ext cx="5904465" cy="2414041"/>
          </a:xfrm>
          <a:noFill/>
          <a:ln/>
        </p:spPr>
        <p:txBody>
          <a:bodyPr lIns="89266" tIns="44633" rIns="89266" bIns="44633"/>
          <a:lstStyle/>
          <a:p>
            <a:endParaRPr lang="en-US" altLang="en-US" smtClean="0"/>
          </a:p>
        </p:txBody>
      </p:sp>
      <p:sp>
        <p:nvSpPr>
          <p:cNvPr id="419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00" y="477838"/>
            <a:ext cx="6224588" cy="4668837"/>
          </a:xfrm>
          <a:ln>
            <a:solidFill>
              <a:schemeClr val="bg1"/>
            </a:solidFill>
          </a:ln>
        </p:spPr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 rot="-5400000">
            <a:off x="5982688" y="1171874"/>
            <a:ext cx="1503700" cy="281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0133" tIns="45066" rIns="90133" bIns="45066">
            <a:spAutoFit/>
          </a:bodyPr>
          <a:lstStyle/>
          <a:p>
            <a:pPr algn="ctr" defTabSz="900416" eaLnBrk="0" hangingPunct="0">
              <a:spcBef>
                <a:spcPct val="50000"/>
              </a:spcBef>
            </a:pPr>
            <a:r>
              <a:rPr lang="en-US" altLang="en-US" sz="1200"/>
              <a:t>The Profession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70ABA-4BD6-4B4E-A59B-FE912E2D1620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6768" y="5524500"/>
            <a:ext cx="5904465" cy="2414041"/>
          </a:xfrm>
          <a:noFill/>
          <a:ln/>
        </p:spPr>
        <p:txBody>
          <a:bodyPr lIns="89266" tIns="44633" rIns="89266" bIns="44633"/>
          <a:lstStyle/>
          <a:p>
            <a:endParaRPr lang="en-US" altLang="en-US" smtClean="0"/>
          </a:p>
        </p:txBody>
      </p:sp>
      <p:sp>
        <p:nvSpPr>
          <p:cNvPr id="4301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00" y="477838"/>
            <a:ext cx="6224588" cy="4668837"/>
          </a:xfrm>
          <a:ln>
            <a:solidFill>
              <a:schemeClr val="bg1"/>
            </a:solidFill>
          </a:ln>
        </p:spPr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 rot="-5400000">
            <a:off x="5982688" y="1171874"/>
            <a:ext cx="1503700" cy="281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0133" tIns="45066" rIns="90133" bIns="45066">
            <a:spAutoFit/>
          </a:bodyPr>
          <a:lstStyle/>
          <a:p>
            <a:pPr algn="ctr" defTabSz="900416" eaLnBrk="0" hangingPunct="0">
              <a:spcBef>
                <a:spcPct val="50000"/>
              </a:spcBef>
            </a:pPr>
            <a:r>
              <a:rPr lang="en-US" altLang="en-US" sz="1200"/>
              <a:t>The Profession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B1D01E-7B2C-4073-A299-7F3FB65AB76F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6768" y="5524500"/>
            <a:ext cx="5904465" cy="2414041"/>
          </a:xfrm>
          <a:noFill/>
          <a:ln/>
        </p:spPr>
        <p:txBody>
          <a:bodyPr lIns="89266" tIns="44633" rIns="89266" bIns="44633"/>
          <a:lstStyle/>
          <a:p>
            <a:endParaRPr lang="en-US" altLang="en-US" smtClean="0"/>
          </a:p>
        </p:txBody>
      </p:sp>
      <p:sp>
        <p:nvSpPr>
          <p:cNvPr id="4403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00" y="477838"/>
            <a:ext cx="6224588" cy="4668837"/>
          </a:xfrm>
          <a:ln>
            <a:solidFill>
              <a:schemeClr val="bg1"/>
            </a:solidFill>
          </a:ln>
        </p:spPr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 rot="-5400000">
            <a:off x="5982688" y="1171874"/>
            <a:ext cx="1503700" cy="281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0133" tIns="45066" rIns="90133" bIns="45066">
            <a:spAutoFit/>
          </a:bodyPr>
          <a:lstStyle/>
          <a:p>
            <a:pPr algn="ctr" defTabSz="900416" eaLnBrk="0" hangingPunct="0">
              <a:spcBef>
                <a:spcPct val="50000"/>
              </a:spcBef>
            </a:pPr>
            <a:r>
              <a:rPr lang="en-US" altLang="en-US" sz="1200"/>
              <a:t>The Profession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963E2B-694A-449C-8DC3-8881D9DFCC9E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6768" y="5524500"/>
            <a:ext cx="5904465" cy="2414041"/>
          </a:xfrm>
          <a:noFill/>
          <a:ln/>
        </p:spPr>
        <p:txBody>
          <a:bodyPr lIns="89266" tIns="44633" rIns="89266" bIns="44633"/>
          <a:lstStyle/>
          <a:p>
            <a:endParaRPr lang="en-US" altLang="en-US" smtClean="0"/>
          </a:p>
        </p:txBody>
      </p:sp>
      <p:sp>
        <p:nvSpPr>
          <p:cNvPr id="4506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00" y="477838"/>
            <a:ext cx="6224588" cy="4668837"/>
          </a:xfrm>
          <a:ln>
            <a:solidFill>
              <a:schemeClr val="bg1"/>
            </a:solidFill>
          </a:ln>
        </p:spPr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 rot="-5400000">
            <a:off x="5982688" y="1171874"/>
            <a:ext cx="1503700" cy="2810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0133" tIns="45066" rIns="90133" bIns="45066">
            <a:spAutoFit/>
          </a:bodyPr>
          <a:lstStyle/>
          <a:p>
            <a:pPr algn="ctr" defTabSz="900416" eaLnBrk="0" hangingPunct="0">
              <a:spcBef>
                <a:spcPct val="50000"/>
              </a:spcBef>
            </a:pPr>
            <a:r>
              <a:rPr lang="en-US" altLang="en-US" sz="1200"/>
              <a:t>The Profession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FA984-5E30-424A-81D2-3B6290369D13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8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DC52A-80EE-444C-8B5F-ED543355C4E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65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111E1-6AD5-4595-964A-F0F54D93D135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45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6579249-E119-4B66-A70D-F5DF25B85234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866195A-6EF6-48D3-ACDF-4470A7BB565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61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784996F-9546-4E7D-B31C-0DBFE69DC506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54E0F-4104-4556-8328-BA0AEE04367D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20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071124F-2AD6-4040-BC62-A20A6A1D6812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FE72C1C-5921-4E91-9366-BF4072C406E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49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D77229F-5D40-4AC1-94CB-D0856DF2AB99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050A9630-984C-4B4C-B0A0-D9BC43C1149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99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29A2CEC-18E2-4C2F-91B1-45A9D7460E3A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04DD9546-A882-4B92-9782-118CCDD0E58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59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8D69BCA-B69D-4B61-B05B-3EE4EF190F58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68383B8-76D4-4EB0-98CD-8DF332C3289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361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F492A0D-0C62-4046-822C-CCDEFCC64866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F08E397-31C2-4A3C-8F94-8A1BF90253E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9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6764638" cy="5354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9227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741405"/>
            <a:ext cx="8229600" cy="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86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3B64F76-7D2C-4C0B-AB01-9C607FEB7968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1B56FCA7-2E4D-4737-A77F-92EA1731E1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784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DB1393E-16EB-4DF5-B244-D993CA478564}" type="datetime1">
              <a:rPr lang="en-US">
                <a:solidFill>
                  <a:prstClr val="black"/>
                </a:solidFill>
              </a:rPr>
              <a:pPr>
                <a:defRPr/>
              </a:pPr>
              <a:t>4/24/2014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E0ED8EC-633E-479A-9476-EAB75DE75B8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55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F7753-F438-4D28-8C70-8BDA2E0DF0B6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66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4988489"/>
          </a:xfrm>
          <a:prstGeom prst="rect">
            <a:avLst/>
          </a:prstGeom>
        </p:spPr>
        <p:txBody>
          <a:bodyPr/>
          <a:lstStyle>
            <a:lvl1pPr>
              <a:buNone/>
              <a:defRPr sz="2800"/>
            </a:lvl1pPr>
            <a:lvl2pPr marL="22860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 sz="2600" baseline="0">
                <a:solidFill>
                  <a:schemeClr val="tx2">
                    <a:lumMod val="75000"/>
                  </a:schemeClr>
                </a:solidFill>
              </a:defRPr>
            </a:lvl2pPr>
            <a:lvl3pPr marL="68580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400" baseline="0">
                <a:solidFill>
                  <a:schemeClr val="tx2">
                    <a:lumMod val="7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</a:defRPr>
            </a:lvl4pPr>
            <a:lvl5pPr>
              <a:buFont typeface="Arial" pitchFamily="34" charset="0"/>
              <a:buChar char="•"/>
              <a:defRPr sz="1800" baseline="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>
                <a:solidFill>
                  <a:schemeClr val="tx2">
                    <a:lumMod val="75000"/>
                  </a:schemeClr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648200" y="914400"/>
            <a:ext cx="4038600" cy="4988489"/>
          </a:xfrm>
          <a:prstGeom prst="rect">
            <a:avLst/>
          </a:prstGeom>
        </p:spPr>
        <p:txBody>
          <a:bodyPr/>
          <a:lstStyle>
            <a:lvl1pPr>
              <a:buNone/>
              <a:defRPr sz="2800"/>
            </a:lvl1pPr>
            <a:lvl2pPr marL="22860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 sz="2600" baseline="0">
                <a:solidFill>
                  <a:schemeClr val="tx2">
                    <a:lumMod val="75000"/>
                  </a:schemeClr>
                </a:solidFill>
              </a:defRPr>
            </a:lvl2pPr>
            <a:lvl3pPr marL="68580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400" baseline="0">
                <a:solidFill>
                  <a:schemeClr val="tx2">
                    <a:lumMod val="7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</a:defRPr>
            </a:lvl4pPr>
            <a:lvl5pPr>
              <a:buFont typeface="Arial" pitchFamily="34" charset="0"/>
              <a:buChar char="•"/>
              <a:defRPr sz="1800" baseline="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>
                <a:solidFill>
                  <a:schemeClr val="tx2">
                    <a:lumMod val="75000"/>
                  </a:schemeClr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171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6800"/>
            <a:ext cx="8534400" cy="533400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/>
          <a:lstStyle>
            <a:lvl1pPr>
              <a:buNone/>
              <a:defRPr sz="2500" b="1" i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828800"/>
            <a:ext cx="8534400" cy="4267200"/>
          </a:xfrm>
          <a:prstGeom prst="rect">
            <a:avLst/>
          </a:prstGeom>
        </p:spPr>
        <p:txBody>
          <a:bodyPr vert="horz"/>
          <a:lstStyle>
            <a:lvl2pPr>
              <a:lnSpc>
                <a:spcPct val="100000"/>
              </a:lnSpc>
              <a:spcAft>
                <a:spcPts val="2400"/>
              </a:spcAft>
              <a:defRPr baseline="0"/>
            </a:lvl2pPr>
            <a:lvl3pPr>
              <a:lnSpc>
                <a:spcPct val="100000"/>
              </a:lnSpc>
              <a:spcAft>
                <a:spcPts val="2400"/>
              </a:spcAft>
              <a:defRPr/>
            </a:lvl3pPr>
          </a:lstStyle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1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3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4</a:t>
            </a: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1</a:t>
            </a: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000" kern="0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  <a:endParaRPr lang="en-US" sz="2000" kern="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3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327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4800" y="914400"/>
            <a:ext cx="7772400" cy="4276725"/>
          </a:xfrm>
          <a:prstGeom prst="rect">
            <a:avLst/>
          </a:prstGeom>
        </p:spPr>
        <p:txBody>
          <a:bodyPr/>
          <a:lstStyle>
            <a:lvl1pPr>
              <a:buNone/>
              <a:defRPr sz="2800"/>
            </a:lvl1pPr>
            <a:lvl2pPr marL="22860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 sz="2200" baseline="0">
                <a:solidFill>
                  <a:schemeClr val="tx2">
                    <a:lumMod val="75000"/>
                  </a:schemeClr>
                </a:solidFill>
              </a:defRPr>
            </a:lvl2pPr>
            <a:lvl3pPr marL="685800" indent="-27432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aseline="0">
                <a:solidFill>
                  <a:schemeClr val="tx2">
                    <a:lumMod val="7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800" baseline="0">
                <a:solidFill>
                  <a:schemeClr val="tx2">
                    <a:lumMod val="75000"/>
                  </a:schemeClr>
                </a:solidFill>
              </a:defRPr>
            </a:lvl4pPr>
            <a:lvl5pPr>
              <a:buFont typeface="Arial" pitchFamily="34" charset="0"/>
              <a:buChar char="•"/>
              <a:defRPr sz="1600" baseline="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400" baseline="0">
                <a:solidFill>
                  <a:schemeClr val="tx2">
                    <a:lumMod val="75000"/>
                  </a:schemeClr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353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6800"/>
            <a:ext cx="8534400" cy="533400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/>
          <a:lstStyle>
            <a:lvl1pPr>
              <a:buNone/>
              <a:defRPr sz="2500" b="1" i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828800"/>
            <a:ext cx="8534400" cy="4267200"/>
          </a:xfrm>
          <a:prstGeom prst="rect">
            <a:avLst/>
          </a:prstGeom>
        </p:spPr>
        <p:txBody>
          <a:bodyPr vert="horz"/>
          <a:lstStyle>
            <a:lvl2pPr>
              <a:lnSpc>
                <a:spcPct val="100000"/>
              </a:lnSpc>
              <a:spcAft>
                <a:spcPts val="2400"/>
              </a:spcAft>
              <a:defRPr baseline="0"/>
            </a:lvl2pPr>
            <a:lvl3pPr>
              <a:lnSpc>
                <a:spcPct val="100000"/>
              </a:lnSpc>
              <a:spcAft>
                <a:spcPts val="2400"/>
              </a:spcAft>
              <a:defRPr/>
            </a:lvl3pPr>
          </a:lstStyle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1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3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4</a:t>
            </a: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1</a:t>
            </a: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000" kern="0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  <a:endParaRPr lang="en-US" sz="2000" kern="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3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808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6800"/>
            <a:ext cx="8534400" cy="533400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/>
          <a:lstStyle>
            <a:lvl1pPr>
              <a:buNone/>
              <a:defRPr sz="2500" b="1" i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828800"/>
            <a:ext cx="8534400" cy="4267200"/>
          </a:xfrm>
          <a:prstGeom prst="rect">
            <a:avLst/>
          </a:prstGeom>
        </p:spPr>
        <p:txBody>
          <a:bodyPr vert="horz"/>
          <a:lstStyle>
            <a:lvl2pPr>
              <a:lnSpc>
                <a:spcPct val="100000"/>
              </a:lnSpc>
              <a:spcAft>
                <a:spcPts val="2400"/>
              </a:spcAft>
              <a:defRPr baseline="0"/>
            </a:lvl2pPr>
            <a:lvl3pPr>
              <a:lnSpc>
                <a:spcPct val="100000"/>
              </a:lnSpc>
              <a:spcAft>
                <a:spcPts val="2400"/>
              </a:spcAft>
              <a:defRPr/>
            </a:lvl3pPr>
          </a:lstStyle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1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3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4</a:t>
            </a: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1</a:t>
            </a: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000" kern="0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  <a:endParaRPr lang="en-US" sz="2000" kern="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3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150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6800"/>
            <a:ext cx="8534400" cy="533400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/>
          <a:lstStyle>
            <a:lvl1pPr>
              <a:buNone/>
              <a:defRPr sz="2500" b="1" i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828800"/>
            <a:ext cx="8534400" cy="4267200"/>
          </a:xfrm>
          <a:prstGeom prst="rect">
            <a:avLst/>
          </a:prstGeom>
        </p:spPr>
        <p:txBody>
          <a:bodyPr vert="horz"/>
          <a:lstStyle>
            <a:lvl2pPr>
              <a:lnSpc>
                <a:spcPct val="100000"/>
              </a:lnSpc>
              <a:spcAft>
                <a:spcPts val="2400"/>
              </a:spcAft>
              <a:defRPr baseline="0"/>
            </a:lvl2pPr>
            <a:lvl3pPr>
              <a:lnSpc>
                <a:spcPct val="100000"/>
              </a:lnSpc>
              <a:spcAft>
                <a:spcPts val="2400"/>
              </a:spcAft>
              <a:defRPr/>
            </a:lvl3pPr>
          </a:lstStyle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1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3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4</a:t>
            </a: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1</a:t>
            </a: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000" kern="0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  <a:endParaRPr lang="en-US" sz="2000" kern="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3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62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6800"/>
            <a:ext cx="8534400" cy="533400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/>
          <a:lstStyle>
            <a:lvl1pPr>
              <a:buNone/>
              <a:defRPr sz="2500" b="1" i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828800"/>
            <a:ext cx="8534400" cy="4267200"/>
          </a:xfrm>
          <a:prstGeom prst="rect">
            <a:avLst/>
          </a:prstGeom>
        </p:spPr>
        <p:txBody>
          <a:bodyPr vert="horz"/>
          <a:lstStyle>
            <a:lvl2pPr>
              <a:lnSpc>
                <a:spcPct val="100000"/>
              </a:lnSpc>
              <a:spcAft>
                <a:spcPts val="2400"/>
              </a:spcAft>
              <a:defRPr baseline="0"/>
            </a:lvl2pPr>
            <a:lvl3pPr>
              <a:lnSpc>
                <a:spcPct val="100000"/>
              </a:lnSpc>
              <a:spcAft>
                <a:spcPts val="2400"/>
              </a:spcAft>
              <a:defRPr/>
            </a:lvl3pPr>
          </a:lstStyle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1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3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4</a:t>
            </a: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1</a:t>
            </a: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000" kern="0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  <a:endParaRPr lang="en-US" sz="2000" kern="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3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65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668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68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6764638" cy="5354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200" y="741405"/>
            <a:ext cx="8549503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128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66800"/>
            <a:ext cx="8534400" cy="533400"/>
          </a:xfrm>
          <a:prstGeom prst="rect">
            <a:avLst/>
          </a:prstGeom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/>
          <a:lstStyle>
            <a:lvl1pPr>
              <a:buNone/>
              <a:defRPr sz="2500" b="1" i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828800"/>
            <a:ext cx="8534400" cy="4267200"/>
          </a:xfrm>
          <a:prstGeom prst="rect">
            <a:avLst/>
          </a:prstGeom>
        </p:spPr>
        <p:txBody>
          <a:bodyPr vert="horz"/>
          <a:lstStyle>
            <a:lvl2pPr>
              <a:lnSpc>
                <a:spcPct val="100000"/>
              </a:lnSpc>
              <a:spcAft>
                <a:spcPts val="2400"/>
              </a:spcAft>
              <a:defRPr baseline="0"/>
            </a:lvl2pPr>
            <a:lvl3pPr>
              <a:lnSpc>
                <a:spcPct val="100000"/>
              </a:lnSpc>
              <a:spcAft>
                <a:spcPts val="2400"/>
              </a:spcAft>
              <a:defRPr/>
            </a:lvl3pPr>
          </a:lstStyle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1</a:t>
            </a:r>
            <a:endParaRPr lang="en-US" sz="220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3</a:t>
            </a:r>
          </a:p>
          <a:p>
            <a:pPr marL="228600" lvl="1" indent="-274320" eaLnBrk="1" fontAlgn="auto" hangingPunct="1">
              <a:spcBef>
                <a:spcPts val="0"/>
              </a:spcBef>
              <a:spcAft>
                <a:spcPts val="18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200" kern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4</a:t>
            </a: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1</a:t>
            </a: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lang="en-US" sz="2000" kern="0" baseline="0" dirty="0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Bullet 2</a:t>
            </a:r>
            <a:endParaRPr lang="en-US" sz="2000" kern="0" dirty="0" smtClean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marL="685800" lvl="2" indent="-274320" eaLnBrk="1" fontAlgn="auto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charset="2"/>
              <a:buChar char="§"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Bullet 3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09600"/>
          </a:xfrm>
          <a:prstGeom prst="rect">
            <a:avLst/>
          </a:prstGeom>
        </p:spPr>
        <p:txBody>
          <a:bodyPr anchor="ctr"/>
          <a:lstStyle>
            <a:lvl1pPr>
              <a:defRPr lang="en-US" b="1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Click to edit Master</a:t>
            </a: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title style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81875" y="6565900"/>
            <a:ext cx="1762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prstClr val="white">
                    <a:lumMod val="20000"/>
                    <a:lumOff val="80000"/>
                  </a:prstClr>
                </a:solidFill>
                <a:latin typeface="Arial"/>
                <a:cs typeface="Arial"/>
              </a:rPr>
              <a:t>icmi.com | 800.672.6177</a:t>
            </a:r>
            <a:endParaRPr lang="en-US" sz="1100" b="1" dirty="0">
              <a:solidFill>
                <a:prstClr val="white">
                  <a:lumMod val="20000"/>
                  <a:lumOff val="80000"/>
                </a:prst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331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6764638" cy="53541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457200" y="741405"/>
            <a:ext cx="8549503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07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394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67469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" y="152400"/>
            <a:ext cx="8610600" cy="563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623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67"/>
            <a:ext cx="7772400" cy="1470183"/>
          </a:xfrm>
          <a:prstGeom prst="rect">
            <a:avLst/>
          </a:prstGeom>
        </p:spPr>
        <p:txBody>
          <a:bodyPr lIns="82296" tIns="41148" rIns="82296" bIns="4114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3077"/>
          </a:xfrm>
          <a:prstGeom prst="rect">
            <a:avLst/>
          </a:prstGeom>
        </p:spPr>
        <p:txBody>
          <a:bodyPr lIns="82296" tIns="41148" rIns="82296" bIns="41148"/>
          <a:lstStyle>
            <a:lvl1pPr marL="0" indent="0" algn="ctr">
              <a:buNone/>
              <a:defRPr/>
            </a:lvl1pPr>
            <a:lvl2pPr marL="411480" indent="0" algn="ctr">
              <a:buNone/>
              <a:defRPr/>
            </a:lvl2pPr>
            <a:lvl3pPr marL="822960" indent="0" algn="ctr">
              <a:buNone/>
              <a:defRPr/>
            </a:lvl3pPr>
            <a:lvl4pPr marL="1234440" indent="0" algn="ctr">
              <a:buNone/>
              <a:defRPr/>
            </a:lvl4pPr>
            <a:lvl5pPr marL="1645920" indent="0" algn="ctr">
              <a:buNone/>
              <a:defRPr/>
            </a:lvl5pPr>
            <a:lvl6pPr marL="2057400" indent="0" algn="ctr">
              <a:buNone/>
              <a:defRPr/>
            </a:lvl6pPr>
            <a:lvl7pPr marL="2468880" indent="0" algn="ctr">
              <a:buNone/>
              <a:defRPr/>
            </a:lvl7pPr>
            <a:lvl8pPr marL="2880360" indent="0" algn="ctr">
              <a:buNone/>
              <a:defRPr/>
            </a:lvl8pPr>
            <a:lvl9pPr marL="329184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ln/>
        </p:spPr>
        <p:txBody>
          <a:bodyPr lIns="82296" tIns="41148" rIns="82296" bIns="4114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248" y="6247925"/>
            <a:ext cx="2897505" cy="458628"/>
          </a:xfrm>
          <a:prstGeom prst="rect">
            <a:avLst/>
          </a:prstGeom>
          <a:ln/>
        </p:spPr>
        <p:txBody>
          <a:bodyPr lIns="82296" tIns="41148" rIns="82296" bIns="4114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2248" y="6247925"/>
            <a:ext cx="1907382" cy="458628"/>
          </a:xfrm>
          <a:prstGeom prst="rect">
            <a:avLst/>
          </a:prstGeom>
          <a:ln/>
        </p:spPr>
        <p:txBody>
          <a:bodyPr lIns="82296" tIns="41148" rIns="82296" bIns="41148"/>
          <a:lstStyle>
            <a:lvl1pPr>
              <a:defRPr/>
            </a:lvl1pPr>
          </a:lstStyle>
          <a:p>
            <a:pPr>
              <a:defRPr/>
            </a:pPr>
            <a:fld id="{82DD7C99-6897-45F6-9260-4682685695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3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CMI_1003_SalesTitleSlid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ICMI_1003_SalesTitleSlide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35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36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8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8" r:id="rId3"/>
    <p:sldLayoutId id="2147483671" r:id="rId4"/>
    <p:sldLayoutId id="2147483695" r:id="rId5"/>
    <p:sldLayoutId id="2147483696" r:id="rId6"/>
    <p:sldLayoutId id="2147483697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ICMI_1003_SalesTitleSlide2.jp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89038"/>
            <a:ext cx="6629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 of Slide Title of Slide Title of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514600"/>
            <a:ext cx="822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053" name="Title 1"/>
          <p:cNvSpPr>
            <a:spLocks/>
          </p:cNvSpPr>
          <p:nvPr/>
        </p:nvSpPr>
        <p:spPr bwMode="auto">
          <a:xfrm>
            <a:off x="228600" y="228600"/>
            <a:ext cx="3505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Events Business:</a:t>
            </a:r>
            <a:br>
              <a:rPr lang="en-US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2011 Budget Update</a:t>
            </a:r>
            <a:br>
              <a:rPr lang="en-US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September 2010 – Joy Sobhani</a:t>
            </a: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327525" y="603885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80175"/>
            <a:ext cx="21336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C67EE8-30BF-42C7-86AA-12764A0995F0}" type="slidenum">
              <a:rPr lang="en-US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400" b="1" kern="1200">
          <a:solidFill>
            <a:schemeClr val="bg1"/>
          </a:solidFill>
          <a:latin typeface="Arial"/>
          <a:ea typeface="+mj-ea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oleObject" Target="../embeddings/Microsoft_Excel_97-2003_Worksheet3.xls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oleObject" Target="../embeddings/Microsoft_Excel_97-2003_Worksheet4.xls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oleObject" Target="../embeddings/Microsoft_Excel_97-2003_Worksheet5.xls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png"/><Relationship Id="rId5" Type="http://schemas.openxmlformats.org/officeDocument/2006/relationships/oleObject" Target="../embeddings/Microsoft_Excel_97-2003_Worksheet6.xls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xcel_97-2003_Worksheet8.xls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emf"/><Relationship Id="rId5" Type="http://schemas.openxmlformats.org/officeDocument/2006/relationships/oleObject" Target="../embeddings/Microsoft_Excel_97-2003_Worksheet7.xls"/><Relationship Id="rId4" Type="http://schemas.openxmlformats.org/officeDocument/2006/relationships/oleObject" Target="../embeddings/oleObject7.bin"/><Relationship Id="rId9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xcel_97-2003_Worksheet10.xls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Excel_97-2003_Worksheet9.xls"/><Relationship Id="rId4" Type="http://schemas.openxmlformats.org/officeDocument/2006/relationships/oleObject" Target="../embeddings/oleObject9.bin"/><Relationship Id="rId9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04_PPT-intro-sli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15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6200"/>
            <a:ext cx="74526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ernard MT Condensed" pitchFamily="18" charset="0"/>
              </a:rPr>
              <a:t>The Call Center Leader</a:t>
            </a:r>
            <a:endParaRPr lang="en-US" sz="6600" dirty="0">
              <a:latin typeface="Bernard MT Condensed" pitchFamily="18" charset="0"/>
            </a:endParaRPr>
          </a:p>
        </p:txBody>
      </p:sp>
      <p:pic>
        <p:nvPicPr>
          <p:cNvPr id="5" name="Picture 4" descr="Problem Woma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078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76200"/>
            <a:ext cx="93574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Bernard MT Condensed" pitchFamily="18" charset="0"/>
              </a:rPr>
              <a:t>  If it wasn’t for that math…</a:t>
            </a:r>
            <a:endParaRPr lang="en-US" sz="6600" dirty="0">
              <a:solidFill>
                <a:schemeClr val="bg1"/>
              </a:solidFill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239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1022837_754899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2400"/>
            <a:ext cx="897731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Box 5"/>
          <p:cNvSpPr txBox="1">
            <a:spLocks noChangeArrowheads="1"/>
          </p:cNvSpPr>
          <p:nvPr/>
        </p:nvSpPr>
        <p:spPr bwMode="auto">
          <a:xfrm rot="-160178">
            <a:off x="2058988" y="2070100"/>
            <a:ext cx="6335712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800" b="1">
                <a:latin typeface="Verdana" pitchFamily="34" charset="0"/>
              </a:rPr>
              <a:t>Random</a:t>
            </a:r>
          </a:p>
          <a:p>
            <a:pPr algn="ctr"/>
            <a:r>
              <a:rPr lang="en-US" sz="3800" b="1">
                <a:latin typeface="Verdana" pitchFamily="34" charset="0"/>
              </a:rPr>
              <a:t>IS </a:t>
            </a:r>
          </a:p>
          <a:p>
            <a:pPr algn="ctr"/>
            <a:r>
              <a:rPr lang="en-US" sz="3800" b="1">
                <a:latin typeface="Verdana" pitchFamily="34" charset="0"/>
              </a:rPr>
              <a:t>Planned</a:t>
            </a:r>
            <a:endParaRPr lang="en-US" sz="2400" b="1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796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7981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chemeClr val="tx1"/>
                </a:solidFill>
              </a:rPr>
              <a:t>150 Calls arriving minute by minute in an interval</a:t>
            </a:r>
          </a:p>
        </p:txBody>
      </p:sp>
      <p:graphicFrame>
        <p:nvGraphicFramePr>
          <p:cNvPr id="1026" name="Object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97598505"/>
              </p:ext>
            </p:extLst>
          </p:nvPr>
        </p:nvGraphicFramePr>
        <p:xfrm>
          <a:off x="0" y="685800"/>
          <a:ext cx="9144000" cy="567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5" imgW="8760711" imgH="3962743" progId="Excel.Sheet.8">
                  <p:embed/>
                </p:oleObj>
              </mc:Choice>
              <mc:Fallback>
                <p:oleObj name="Worksheet" r:id="rId5" imgW="8760711" imgH="3962743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9144000" cy="5676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0763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1022837_754899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2400"/>
            <a:ext cx="897731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Box 5"/>
          <p:cNvSpPr txBox="1">
            <a:spLocks noChangeArrowheads="1"/>
          </p:cNvSpPr>
          <p:nvPr/>
        </p:nvSpPr>
        <p:spPr bwMode="auto">
          <a:xfrm rot="-160178">
            <a:off x="2058988" y="2070100"/>
            <a:ext cx="6335712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800" b="1">
                <a:latin typeface="Verdana" pitchFamily="34" charset="0"/>
              </a:rPr>
              <a:t>Staffing </a:t>
            </a:r>
          </a:p>
          <a:p>
            <a:pPr algn="ctr"/>
            <a:r>
              <a:rPr lang="en-US" sz="3800" b="1">
                <a:latin typeface="Verdana" pitchFamily="34" charset="0"/>
              </a:rPr>
              <a:t>IS </a:t>
            </a:r>
          </a:p>
          <a:p>
            <a:pPr algn="ctr"/>
            <a:r>
              <a:rPr lang="en-US" sz="3800" b="1">
                <a:latin typeface="Verdana" pitchFamily="34" charset="0"/>
              </a:rPr>
              <a:t>Math</a:t>
            </a:r>
            <a:endParaRPr lang="en-US" sz="2400" b="1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763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975513793"/>
              </p:ext>
            </p:extLst>
          </p:nvPr>
        </p:nvGraphicFramePr>
        <p:xfrm>
          <a:off x="0" y="762000"/>
          <a:ext cx="91440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Worksheet" r:id="rId5" imgW="8760711" imgH="3962743" progId="Excel.Sheet.8">
                  <p:embed/>
                </p:oleObj>
              </mc:Choice>
              <mc:Fallback>
                <p:oleObj name="Worksheet" r:id="rId5" imgW="8760711" imgH="3962743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0"/>
                        <a:ext cx="9144000" cy="560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628650" y="92075"/>
            <a:ext cx="798195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chemeClr val="tx1"/>
                </a:solidFill>
              </a:rPr>
              <a:t>@ a 6 minute handle time we’d staff 35 people to meet an 85/30 SL for the three examples.  </a:t>
            </a:r>
          </a:p>
        </p:txBody>
      </p:sp>
      <p:sp>
        <p:nvSpPr>
          <p:cNvPr id="2052" name="Rounded Rectangle 4"/>
          <p:cNvSpPr>
            <a:spLocks noChangeArrowheads="1"/>
          </p:cNvSpPr>
          <p:nvPr/>
        </p:nvSpPr>
        <p:spPr bwMode="auto">
          <a:xfrm>
            <a:off x="609600" y="2743200"/>
            <a:ext cx="83058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2053" name="Rounded Rectangle 5"/>
          <p:cNvSpPr>
            <a:spLocks noChangeArrowheads="1"/>
          </p:cNvSpPr>
          <p:nvPr/>
        </p:nvSpPr>
        <p:spPr bwMode="auto">
          <a:xfrm>
            <a:off x="609600" y="1905000"/>
            <a:ext cx="8305800" cy="838200"/>
          </a:xfrm>
          <a:prstGeom prst="roundRect">
            <a:avLst>
              <a:gd name="adj" fmla="val 16667"/>
            </a:avLst>
          </a:prstGeom>
          <a:solidFill>
            <a:srgbClr val="FF0000">
              <a:alpha val="14902"/>
            </a:srgbClr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916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1022837_754899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2400"/>
            <a:ext cx="897731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Box 5"/>
          <p:cNvSpPr txBox="1">
            <a:spLocks noChangeArrowheads="1"/>
          </p:cNvSpPr>
          <p:nvPr/>
        </p:nvSpPr>
        <p:spPr bwMode="auto">
          <a:xfrm rot="-160178">
            <a:off x="2058988" y="2070100"/>
            <a:ext cx="6335712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800" b="1">
                <a:latin typeface="Verdana" pitchFamily="34" charset="0"/>
              </a:rPr>
              <a:t>MC Hammer </a:t>
            </a:r>
          </a:p>
          <a:p>
            <a:pPr algn="ctr"/>
            <a:r>
              <a:rPr lang="en-US" sz="3800" b="1">
                <a:latin typeface="Verdana" pitchFamily="34" charset="0"/>
              </a:rPr>
              <a:t>IS </a:t>
            </a:r>
          </a:p>
          <a:p>
            <a:pPr algn="ctr"/>
            <a:r>
              <a:rPr lang="en-US" sz="3800" b="1">
                <a:latin typeface="Verdana" pitchFamily="34" charset="0"/>
              </a:rPr>
              <a:t>Right</a:t>
            </a:r>
            <a:endParaRPr lang="en-US" sz="2400" b="1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3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170" name="Picture 2" descr="http://e.imagehost.org/0882/Hammer_ti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0"/>
            <a:ext cx="10972800" cy="822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11894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548340674"/>
              </p:ext>
            </p:extLst>
          </p:nvPr>
        </p:nvGraphicFramePr>
        <p:xfrm>
          <a:off x="0" y="762000"/>
          <a:ext cx="9144000" cy="551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Worksheet" r:id="rId5" imgW="8760711" imgH="3962743" progId="Excel.Sheet.8">
                  <p:embed/>
                </p:oleObj>
              </mc:Choice>
              <mc:Fallback>
                <p:oleObj name="Worksheet" r:id="rId5" imgW="8760711" imgH="3962743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0"/>
                        <a:ext cx="9144000" cy="551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628650" y="92075"/>
            <a:ext cx="798195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chemeClr val="tx1"/>
                </a:solidFill>
              </a:rPr>
              <a:t>@ a 6 minute handle time we’d staff 35 people to meet an 85/30 SL for the three examples.  </a:t>
            </a:r>
          </a:p>
        </p:txBody>
      </p:sp>
      <p:sp>
        <p:nvSpPr>
          <p:cNvPr id="3076" name="Rounded Rectangle 4"/>
          <p:cNvSpPr>
            <a:spLocks noChangeArrowheads="1"/>
          </p:cNvSpPr>
          <p:nvPr/>
        </p:nvSpPr>
        <p:spPr bwMode="auto">
          <a:xfrm>
            <a:off x="609600" y="2743200"/>
            <a:ext cx="83058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3077" name="Rounded Rectangle 5"/>
          <p:cNvSpPr>
            <a:spLocks noChangeArrowheads="1"/>
          </p:cNvSpPr>
          <p:nvPr/>
        </p:nvSpPr>
        <p:spPr bwMode="auto">
          <a:xfrm>
            <a:off x="609600" y="2971800"/>
            <a:ext cx="8305800" cy="2667000"/>
          </a:xfrm>
          <a:prstGeom prst="roundRect">
            <a:avLst>
              <a:gd name="adj" fmla="val 16667"/>
            </a:avLst>
          </a:prstGeom>
          <a:solidFill>
            <a:srgbClr val="FF0000">
              <a:alpha val="14902"/>
            </a:srgbClr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797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534617313"/>
              </p:ext>
            </p:extLst>
          </p:nvPr>
        </p:nvGraphicFramePr>
        <p:xfrm>
          <a:off x="0" y="762000"/>
          <a:ext cx="9144000" cy="575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Worksheet" r:id="rId5" imgW="8760711" imgH="3962743" progId="Excel.Sheet.8">
                  <p:embed/>
                </p:oleObj>
              </mc:Choice>
              <mc:Fallback>
                <p:oleObj name="Worksheet" r:id="rId5" imgW="8760711" imgH="3962743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0"/>
                        <a:ext cx="9144000" cy="5753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ounded Rectangle 4"/>
          <p:cNvSpPr>
            <a:spLocks noChangeArrowheads="1"/>
          </p:cNvSpPr>
          <p:nvPr/>
        </p:nvSpPr>
        <p:spPr bwMode="auto">
          <a:xfrm>
            <a:off x="609600" y="4343400"/>
            <a:ext cx="83058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457200" y="152400"/>
            <a:ext cx="7981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chemeClr val="tx1"/>
                </a:solidFill>
              </a:rPr>
              <a:t>Understaffed  - The ACD will hold them </a:t>
            </a:r>
          </a:p>
        </p:txBody>
      </p:sp>
    </p:spTree>
    <p:extLst>
      <p:ext uri="{BB962C8B-B14F-4D97-AF65-F5344CB8AC3E}">
        <p14:creationId xmlns:p14="http://schemas.microsoft.com/office/powerpoint/2010/main" val="21561105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idx="4294967295"/>
          </p:nvPr>
        </p:nvSpPr>
        <p:spPr>
          <a:xfrm>
            <a:off x="1066800" y="2403907"/>
            <a:ext cx="7391400" cy="85004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Moving Metrics Into Action </a:t>
            </a:r>
            <a:endParaRPr lang="en-US" b="1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4294967295"/>
          </p:nvPr>
        </p:nvSpPr>
        <p:spPr>
          <a:xfrm>
            <a:off x="1066800" y="3236441"/>
            <a:ext cx="7391400" cy="285234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Tim Montgomery, Managing Partner, </a:t>
            </a:r>
            <a:r>
              <a:rPr lang="en-US" dirty="0" err="1" smtClean="0"/>
              <a:t>Culture.Service.Growth</a:t>
            </a:r>
            <a:r>
              <a:rPr lang="en-US" dirty="0"/>
              <a:t> </a:t>
            </a:r>
            <a:r>
              <a:rPr lang="en-US" dirty="0" smtClean="0"/>
              <a:t>(CSG)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2134973"/>
            <a:ext cx="57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Pre-6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458343614"/>
              </p:ext>
            </p:extLst>
          </p:nvPr>
        </p:nvGraphicFramePr>
        <p:xfrm>
          <a:off x="0" y="762000"/>
          <a:ext cx="9144000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Worksheet" r:id="rId5" imgW="8760711" imgH="3962743" progId="Excel.Sheet.8">
                  <p:embed/>
                </p:oleObj>
              </mc:Choice>
              <mc:Fallback>
                <p:oleObj name="Worksheet" r:id="rId5" imgW="8760711" imgH="3962743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0"/>
                        <a:ext cx="9144000" cy="553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ounded Rectangle 4"/>
          <p:cNvSpPr>
            <a:spLocks noChangeArrowheads="1"/>
          </p:cNvSpPr>
          <p:nvPr/>
        </p:nvSpPr>
        <p:spPr bwMode="auto">
          <a:xfrm>
            <a:off x="609600" y="1828800"/>
            <a:ext cx="8305800" cy="22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457200" y="152400"/>
            <a:ext cx="7981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chemeClr val="tx1"/>
                </a:solidFill>
              </a:rPr>
              <a:t>Overstaffed  - More Idle Time</a:t>
            </a:r>
          </a:p>
        </p:txBody>
      </p:sp>
    </p:spTree>
    <p:extLst>
      <p:ext uri="{BB962C8B-B14F-4D97-AF65-F5344CB8AC3E}">
        <p14:creationId xmlns:p14="http://schemas.microsoft.com/office/powerpoint/2010/main" val="1990274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695833397"/>
              </p:ext>
            </p:extLst>
          </p:nvPr>
        </p:nvGraphicFramePr>
        <p:xfrm>
          <a:off x="0" y="762000"/>
          <a:ext cx="91440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Worksheet" r:id="rId5" imgW="8760711" imgH="3962743" progId="Excel.Sheet.8">
                  <p:embed/>
                </p:oleObj>
              </mc:Choice>
              <mc:Fallback>
                <p:oleObj name="Worksheet" r:id="rId5" imgW="8760711" imgH="3962743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0"/>
                        <a:ext cx="9144000" cy="5638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ounded Rectangle 4"/>
          <p:cNvSpPr>
            <a:spLocks noChangeArrowheads="1"/>
          </p:cNvSpPr>
          <p:nvPr/>
        </p:nvSpPr>
        <p:spPr bwMode="auto">
          <a:xfrm flipV="1">
            <a:off x="609600" y="1371600"/>
            <a:ext cx="43434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457200" y="152400"/>
            <a:ext cx="7981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chemeClr val="tx1"/>
                </a:solidFill>
              </a:rPr>
              <a:t>Average or Close will not cut it</a:t>
            </a:r>
          </a:p>
        </p:txBody>
      </p:sp>
      <p:sp>
        <p:nvSpPr>
          <p:cNvPr id="6149" name="Rounded Rectangle 7"/>
          <p:cNvSpPr>
            <a:spLocks noChangeArrowheads="1"/>
          </p:cNvSpPr>
          <p:nvPr/>
        </p:nvSpPr>
        <p:spPr bwMode="auto">
          <a:xfrm flipV="1">
            <a:off x="4724400" y="3962400"/>
            <a:ext cx="43434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352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"/>
            <a:ext cx="9220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28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3"/>
          <p:cNvSpPr>
            <a:spLocks noChangeArrowheads="1"/>
          </p:cNvSpPr>
          <p:nvPr/>
        </p:nvSpPr>
        <p:spPr bwMode="auto">
          <a:xfrm>
            <a:off x="0" y="-135575"/>
            <a:ext cx="9144000" cy="65925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800" dirty="0"/>
              <a:t>82% </a:t>
            </a:r>
            <a:r>
              <a:rPr lang="en-US" sz="2400" dirty="0">
                <a:solidFill>
                  <a:schemeClr val="bg1"/>
                </a:solidFill>
              </a:rPr>
              <a:t>of the intervals within the service level objective</a:t>
            </a:r>
          </a:p>
          <a:p>
            <a:pPr>
              <a:spcBef>
                <a:spcPct val="20000"/>
              </a:spcBef>
            </a:pPr>
            <a:r>
              <a:rPr lang="en-US" sz="4800" dirty="0">
                <a:solidFill>
                  <a:srgbClr val="FFFF00"/>
                </a:solidFill>
              </a:rPr>
              <a:t>86% </a:t>
            </a:r>
            <a:r>
              <a:rPr lang="en-US" sz="2400" dirty="0">
                <a:solidFill>
                  <a:schemeClr val="bg1"/>
                </a:solidFill>
              </a:rPr>
              <a:t>of the intervals within the ASA objective</a:t>
            </a:r>
          </a:p>
          <a:p>
            <a:pPr>
              <a:spcBef>
                <a:spcPct val="20000"/>
              </a:spcBef>
            </a:pPr>
            <a:r>
              <a:rPr lang="en-US" sz="4800" dirty="0">
                <a:solidFill>
                  <a:srgbClr val="00B050"/>
                </a:solidFill>
              </a:rPr>
              <a:t>89% </a:t>
            </a:r>
            <a:r>
              <a:rPr lang="en-US" sz="2400" dirty="0">
                <a:solidFill>
                  <a:schemeClr val="bg1"/>
                </a:solidFill>
              </a:rPr>
              <a:t>of the intervals within the answer rate objective</a:t>
            </a:r>
          </a:p>
          <a:p>
            <a:pPr>
              <a:spcBef>
                <a:spcPct val="20000"/>
              </a:spcBef>
            </a:pPr>
            <a:r>
              <a:rPr lang="en-US" sz="4800" dirty="0"/>
              <a:t>82% </a:t>
            </a:r>
            <a:r>
              <a:rPr lang="en-US" sz="2400" dirty="0">
                <a:solidFill>
                  <a:schemeClr val="bg1"/>
                </a:solidFill>
              </a:rPr>
              <a:t>of the intervals within the abandon rate objective</a:t>
            </a:r>
          </a:p>
          <a:p>
            <a:pPr>
              <a:spcBef>
                <a:spcPct val="20000"/>
              </a:spcBef>
            </a:pPr>
            <a:r>
              <a:rPr lang="en-US" sz="4800" dirty="0"/>
              <a:t>79% </a:t>
            </a:r>
            <a:r>
              <a:rPr lang="en-US" sz="2400" dirty="0">
                <a:solidFill>
                  <a:schemeClr val="bg1"/>
                </a:solidFill>
              </a:rPr>
              <a:t>of the intervals within the call forecast objective</a:t>
            </a:r>
          </a:p>
          <a:p>
            <a:pPr>
              <a:spcBef>
                <a:spcPct val="20000"/>
              </a:spcBef>
            </a:pPr>
            <a:r>
              <a:rPr lang="en-US" sz="4800" dirty="0"/>
              <a:t>50% </a:t>
            </a:r>
            <a:r>
              <a:rPr lang="en-US" sz="2400" dirty="0">
                <a:solidFill>
                  <a:schemeClr val="bg1"/>
                </a:solidFill>
              </a:rPr>
              <a:t>of the intervals within the AHT forecast objective</a:t>
            </a:r>
          </a:p>
          <a:p>
            <a:pPr>
              <a:spcBef>
                <a:spcPct val="20000"/>
              </a:spcBef>
            </a:pPr>
            <a:r>
              <a:rPr lang="en-US" sz="4800" dirty="0">
                <a:solidFill>
                  <a:srgbClr val="00B050"/>
                </a:solidFill>
              </a:rPr>
              <a:t>90% </a:t>
            </a:r>
            <a:r>
              <a:rPr lang="en-US" sz="2400" dirty="0">
                <a:solidFill>
                  <a:schemeClr val="bg1"/>
                </a:solidFill>
              </a:rPr>
              <a:t>of the intervals within the agent adherence </a:t>
            </a:r>
            <a:r>
              <a:rPr lang="en-US" sz="2400" dirty="0" smtClean="0">
                <a:solidFill>
                  <a:schemeClr val="bg1"/>
                </a:solidFill>
              </a:rPr>
              <a:t>objective</a:t>
            </a:r>
          </a:p>
          <a:p>
            <a:pPr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1095375" y="1065213"/>
          <a:ext cx="4589463" cy="245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Worksheet" r:id="rId5" imgW="4781160" imgH="2553840" progId="Excel.Sheet.8">
                  <p:embed/>
                </p:oleObj>
              </mc:Choice>
              <mc:Fallback>
                <p:oleObj name="Worksheet" r:id="rId5" imgW="4781160" imgH="2553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1065213"/>
                        <a:ext cx="4589463" cy="245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Oval 7"/>
          <p:cNvSpPr>
            <a:spLocks noChangeArrowheads="1"/>
          </p:cNvSpPr>
          <p:nvPr/>
        </p:nvSpPr>
        <p:spPr bwMode="auto">
          <a:xfrm>
            <a:off x="4375150" y="1924050"/>
            <a:ext cx="1154113" cy="7715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173" name="AutoShape 8"/>
          <p:cNvSpPr>
            <a:spLocks/>
          </p:cNvSpPr>
          <p:nvPr/>
        </p:nvSpPr>
        <p:spPr bwMode="auto">
          <a:xfrm>
            <a:off x="6224588" y="998538"/>
            <a:ext cx="2455862" cy="1166812"/>
          </a:xfrm>
          <a:prstGeom prst="borderCallout1">
            <a:avLst>
              <a:gd name="adj1" fmla="val 9796"/>
              <a:gd name="adj2" fmla="val -3102"/>
              <a:gd name="adj3" fmla="val 104218"/>
              <a:gd name="adj4" fmla="val -26505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/>
              <a:t>Above – doesn’t add much to the customer’s experience</a:t>
            </a:r>
          </a:p>
        </p:txBody>
      </p:sp>
      <p:sp>
        <p:nvSpPr>
          <p:cNvPr id="7174" name="Oval 9"/>
          <p:cNvSpPr>
            <a:spLocks noChangeArrowheads="1"/>
          </p:cNvSpPr>
          <p:nvPr/>
        </p:nvSpPr>
        <p:spPr bwMode="auto">
          <a:xfrm>
            <a:off x="4367213" y="2830513"/>
            <a:ext cx="1154112" cy="771525"/>
          </a:xfrm>
          <a:prstGeom prst="ellips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175" name="AutoShape 10"/>
          <p:cNvSpPr>
            <a:spLocks/>
          </p:cNvSpPr>
          <p:nvPr/>
        </p:nvSpPr>
        <p:spPr bwMode="auto">
          <a:xfrm>
            <a:off x="6230938" y="2282825"/>
            <a:ext cx="2455862" cy="1166813"/>
          </a:xfrm>
          <a:prstGeom prst="borderCallout1">
            <a:avLst>
              <a:gd name="adj1" fmla="val 9796"/>
              <a:gd name="adj2" fmla="val -3102"/>
              <a:gd name="adj3" fmla="val 66940"/>
              <a:gd name="adj4" fmla="val -27731"/>
            </a:avLst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>
                <a:solidFill>
                  <a:srgbClr val="000099"/>
                </a:solidFill>
              </a:rPr>
              <a:t>Below – negatively   impacts the customer’s experience</a:t>
            </a:r>
          </a:p>
        </p:txBody>
      </p:sp>
      <p:graphicFrame>
        <p:nvGraphicFramePr>
          <p:cNvPr id="7171" name="Object 11"/>
          <p:cNvGraphicFramePr>
            <a:graphicFrameLocks noChangeAspect="1"/>
          </p:cNvGraphicFramePr>
          <p:nvPr/>
        </p:nvGraphicFramePr>
        <p:xfrm>
          <a:off x="1089025" y="3635375"/>
          <a:ext cx="4589463" cy="245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Worksheet" r:id="rId8" imgW="4590000" imgH="2553840" progId="Excel.Sheet.8">
                  <p:embed/>
                </p:oleObj>
              </mc:Choice>
              <mc:Fallback>
                <p:oleObj name="Worksheet" r:id="rId8" imgW="4590000" imgH="2553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3635375"/>
                        <a:ext cx="4589463" cy="245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Oval 12"/>
          <p:cNvSpPr>
            <a:spLocks noChangeArrowheads="1"/>
          </p:cNvSpPr>
          <p:nvPr/>
        </p:nvSpPr>
        <p:spPr bwMode="auto">
          <a:xfrm>
            <a:off x="4368800" y="4494213"/>
            <a:ext cx="1154113" cy="7715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177" name="AutoShape 13"/>
          <p:cNvSpPr>
            <a:spLocks/>
          </p:cNvSpPr>
          <p:nvPr/>
        </p:nvSpPr>
        <p:spPr bwMode="auto">
          <a:xfrm>
            <a:off x="6218238" y="3783013"/>
            <a:ext cx="2455862" cy="890587"/>
          </a:xfrm>
          <a:prstGeom prst="borderCallout1">
            <a:avLst>
              <a:gd name="adj1" fmla="val 12833"/>
              <a:gd name="adj2" fmla="val -3102"/>
              <a:gd name="adj3" fmla="val 121926"/>
              <a:gd name="adj4" fmla="val -27667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/>
              <a:t>Above – adds additional idle time to every agent</a:t>
            </a:r>
          </a:p>
        </p:txBody>
      </p:sp>
      <p:sp>
        <p:nvSpPr>
          <p:cNvPr id="7178" name="Oval 14"/>
          <p:cNvSpPr>
            <a:spLocks noChangeArrowheads="1"/>
          </p:cNvSpPr>
          <p:nvPr/>
        </p:nvSpPr>
        <p:spPr bwMode="auto">
          <a:xfrm>
            <a:off x="4360863" y="5400675"/>
            <a:ext cx="1154112" cy="771525"/>
          </a:xfrm>
          <a:prstGeom prst="ellips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179" name="AutoShape 15"/>
          <p:cNvSpPr>
            <a:spLocks/>
          </p:cNvSpPr>
          <p:nvPr/>
        </p:nvSpPr>
        <p:spPr bwMode="auto">
          <a:xfrm>
            <a:off x="6224588" y="4852988"/>
            <a:ext cx="2455862" cy="884237"/>
          </a:xfrm>
          <a:prstGeom prst="borderCallout1">
            <a:avLst>
              <a:gd name="adj1" fmla="val 12926"/>
              <a:gd name="adj2" fmla="val -3102"/>
              <a:gd name="adj3" fmla="val 88329"/>
              <a:gd name="adj4" fmla="val -27731"/>
            </a:avLst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>
                <a:solidFill>
                  <a:srgbClr val="000099"/>
                </a:solidFill>
              </a:rPr>
              <a:t>Below – takes idle time away from every agent</a:t>
            </a:r>
          </a:p>
        </p:txBody>
      </p:sp>
    </p:spTree>
    <p:extLst>
      <p:ext uri="{BB962C8B-B14F-4D97-AF65-F5344CB8AC3E}">
        <p14:creationId xmlns:p14="http://schemas.microsoft.com/office/powerpoint/2010/main" val="1151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3"/>
          <p:cNvGraphicFramePr>
            <a:graphicFrameLocks noChangeAspect="1"/>
          </p:cNvGraphicFramePr>
          <p:nvPr/>
        </p:nvGraphicFramePr>
        <p:xfrm>
          <a:off x="609600" y="1066800"/>
          <a:ext cx="4589463" cy="245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Worksheet" r:id="rId5" imgW="4781160" imgH="2553840" progId="Excel.Sheet.8">
                  <p:embed/>
                </p:oleObj>
              </mc:Choice>
              <mc:Fallback>
                <p:oleObj name="Worksheet" r:id="rId5" imgW="4781160" imgH="2553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66800"/>
                        <a:ext cx="4589463" cy="245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Oval 14"/>
          <p:cNvSpPr>
            <a:spLocks noChangeArrowheads="1"/>
          </p:cNvSpPr>
          <p:nvPr/>
        </p:nvSpPr>
        <p:spPr bwMode="auto">
          <a:xfrm>
            <a:off x="3889375" y="1925638"/>
            <a:ext cx="1154113" cy="7715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197" name="AutoShape 15"/>
          <p:cNvSpPr>
            <a:spLocks/>
          </p:cNvSpPr>
          <p:nvPr/>
        </p:nvSpPr>
        <p:spPr bwMode="auto">
          <a:xfrm>
            <a:off x="5738813" y="1000125"/>
            <a:ext cx="2455862" cy="1166813"/>
          </a:xfrm>
          <a:prstGeom prst="borderCallout1">
            <a:avLst>
              <a:gd name="adj1" fmla="val 9796"/>
              <a:gd name="adj2" fmla="val -3102"/>
              <a:gd name="adj3" fmla="val 104218"/>
              <a:gd name="adj4" fmla="val -26505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/>
              <a:t>Above – doesn’t add much to the customer’s experience</a:t>
            </a:r>
          </a:p>
        </p:txBody>
      </p:sp>
      <p:sp>
        <p:nvSpPr>
          <p:cNvPr id="8198" name="Oval 16"/>
          <p:cNvSpPr>
            <a:spLocks noChangeArrowheads="1"/>
          </p:cNvSpPr>
          <p:nvPr/>
        </p:nvSpPr>
        <p:spPr bwMode="auto">
          <a:xfrm>
            <a:off x="3881438" y="2832100"/>
            <a:ext cx="1154112" cy="771525"/>
          </a:xfrm>
          <a:prstGeom prst="ellips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199" name="AutoShape 17"/>
          <p:cNvSpPr>
            <a:spLocks/>
          </p:cNvSpPr>
          <p:nvPr/>
        </p:nvSpPr>
        <p:spPr bwMode="auto">
          <a:xfrm>
            <a:off x="5745163" y="2284413"/>
            <a:ext cx="2455862" cy="1166812"/>
          </a:xfrm>
          <a:prstGeom prst="borderCallout1">
            <a:avLst>
              <a:gd name="adj1" fmla="val 9796"/>
              <a:gd name="adj2" fmla="val -3102"/>
              <a:gd name="adj3" fmla="val 66940"/>
              <a:gd name="adj4" fmla="val -27731"/>
            </a:avLst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>
                <a:solidFill>
                  <a:srgbClr val="000099"/>
                </a:solidFill>
              </a:rPr>
              <a:t>Below – negatively   impacts the customer’s experience</a:t>
            </a:r>
          </a:p>
        </p:txBody>
      </p:sp>
      <p:graphicFrame>
        <p:nvGraphicFramePr>
          <p:cNvPr id="8195" name="Object 18"/>
          <p:cNvGraphicFramePr>
            <a:graphicFrameLocks noChangeAspect="1"/>
          </p:cNvGraphicFramePr>
          <p:nvPr/>
        </p:nvGraphicFramePr>
        <p:xfrm>
          <a:off x="603250" y="3636963"/>
          <a:ext cx="4589463" cy="245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Worksheet" r:id="rId8" imgW="4590000" imgH="2553840" progId="Excel.Sheet.8">
                  <p:embed/>
                </p:oleObj>
              </mc:Choice>
              <mc:Fallback>
                <p:oleObj name="Worksheet" r:id="rId8" imgW="4590000" imgH="2553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636963"/>
                        <a:ext cx="4589463" cy="245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Oval 19"/>
          <p:cNvSpPr>
            <a:spLocks noChangeArrowheads="1"/>
          </p:cNvSpPr>
          <p:nvPr/>
        </p:nvSpPr>
        <p:spPr bwMode="auto">
          <a:xfrm>
            <a:off x="3883025" y="4495800"/>
            <a:ext cx="1154113" cy="7715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201" name="AutoShape 20"/>
          <p:cNvSpPr>
            <a:spLocks/>
          </p:cNvSpPr>
          <p:nvPr/>
        </p:nvSpPr>
        <p:spPr bwMode="auto">
          <a:xfrm>
            <a:off x="5732463" y="3784600"/>
            <a:ext cx="2455862" cy="890588"/>
          </a:xfrm>
          <a:prstGeom prst="borderCallout1">
            <a:avLst>
              <a:gd name="adj1" fmla="val 12833"/>
              <a:gd name="adj2" fmla="val -3102"/>
              <a:gd name="adj3" fmla="val 121926"/>
              <a:gd name="adj4" fmla="val -27667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/>
              <a:t>Above – adds additional idle time to every agent</a:t>
            </a:r>
          </a:p>
        </p:txBody>
      </p:sp>
      <p:sp>
        <p:nvSpPr>
          <p:cNvPr id="8202" name="Oval 21"/>
          <p:cNvSpPr>
            <a:spLocks noChangeArrowheads="1"/>
          </p:cNvSpPr>
          <p:nvPr/>
        </p:nvSpPr>
        <p:spPr bwMode="auto">
          <a:xfrm>
            <a:off x="3875088" y="5402263"/>
            <a:ext cx="1154112" cy="771525"/>
          </a:xfrm>
          <a:prstGeom prst="ellips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203" name="AutoShape 22"/>
          <p:cNvSpPr>
            <a:spLocks/>
          </p:cNvSpPr>
          <p:nvPr/>
        </p:nvSpPr>
        <p:spPr bwMode="auto">
          <a:xfrm>
            <a:off x="5738813" y="4854575"/>
            <a:ext cx="2455862" cy="884238"/>
          </a:xfrm>
          <a:prstGeom prst="borderCallout1">
            <a:avLst>
              <a:gd name="adj1" fmla="val 12926"/>
              <a:gd name="adj2" fmla="val -3102"/>
              <a:gd name="adj3" fmla="val 88329"/>
              <a:gd name="adj4" fmla="val -27731"/>
            </a:avLst>
          </a:prstGeom>
          <a:solidFill>
            <a:schemeClr val="bg1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>
                <a:solidFill>
                  <a:srgbClr val="000099"/>
                </a:solidFill>
              </a:rPr>
              <a:t>Below – takes idle time away from every agent</a:t>
            </a:r>
          </a:p>
        </p:txBody>
      </p:sp>
    </p:spTree>
    <p:extLst>
      <p:ext uri="{BB962C8B-B14F-4D97-AF65-F5344CB8AC3E}">
        <p14:creationId xmlns:p14="http://schemas.microsoft.com/office/powerpoint/2010/main" val="324827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431437_8747971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203284">
            <a:off x="-311150" y="-527050"/>
            <a:ext cx="9625013" cy="770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00200" y="1295400"/>
            <a:ext cx="6553200" cy="7232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  Measurement Traps</a:t>
            </a:r>
          </a:p>
          <a:p>
            <a:pPr marL="742950" indent="-742950">
              <a:spcBef>
                <a:spcPct val="20000"/>
              </a:spcBef>
              <a:buFontTx/>
              <a:buAutoNum type="arabicPeriod"/>
              <a:defRPr/>
            </a:pP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Focused on Self</a:t>
            </a:r>
          </a:p>
          <a:p>
            <a:pPr marL="742950" indent="-742950">
              <a:spcBef>
                <a:spcPct val="20000"/>
              </a:spcBef>
              <a:buFontTx/>
              <a:buAutoNum type="arabicPeriod"/>
              <a:defRPr/>
            </a:pP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Looking Backwards</a:t>
            </a:r>
          </a:p>
          <a:p>
            <a:pPr marL="742950" indent="-742950">
              <a:spcBef>
                <a:spcPct val="20000"/>
              </a:spcBef>
              <a:buFontTx/>
              <a:buAutoNum type="arabicPeriod"/>
              <a:defRPr/>
            </a:pP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FAITH in Numbers</a:t>
            </a:r>
          </a:p>
          <a:p>
            <a:pPr marL="742950" indent="-742950">
              <a:spcBef>
                <a:spcPct val="20000"/>
              </a:spcBef>
              <a:buFontTx/>
              <a:buAutoNum type="arabicPeriod"/>
              <a:defRPr/>
            </a:pP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Gaming the Metrics</a:t>
            </a:r>
          </a:p>
          <a:p>
            <a:pPr marL="742950" indent="-742950">
              <a:spcBef>
                <a:spcPct val="20000"/>
              </a:spcBef>
              <a:buFontTx/>
              <a:buAutoNum type="arabicPeriod"/>
              <a:defRPr/>
            </a:pP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Sticking TOO Long</a:t>
            </a:r>
            <a:b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</a:br>
            <a:r>
              <a:rPr lang="en-US" sz="4000" dirty="0">
                <a:solidFill>
                  <a:schemeClr val="tx1"/>
                </a:solidFill>
                <a:latin typeface="Verdana" pitchFamily="34" charset="0"/>
                <a:cs typeface="+mn-cs"/>
              </a:rPr>
              <a:t>             </a:t>
            </a:r>
            <a:r>
              <a:rPr lang="en-US" sz="2400" dirty="0" smtClean="0">
                <a:solidFill>
                  <a:schemeClr val="tx1"/>
                </a:solidFill>
                <a:latin typeface="Verdana" pitchFamily="34" charset="0"/>
                <a:cs typeface="+mn-cs"/>
              </a:rPr>
              <a:t> </a:t>
            </a:r>
            <a:endParaRPr lang="en-US" sz="2400" dirty="0">
              <a:solidFill>
                <a:schemeClr val="tx1"/>
              </a:solidFill>
              <a:latin typeface="Verdana" pitchFamily="34" charset="0"/>
              <a:cs typeface="+mn-cs"/>
            </a:endParaRPr>
          </a:p>
          <a:p>
            <a:pPr marL="742950" indent="-742950">
              <a:spcBef>
                <a:spcPct val="20000"/>
              </a:spcBef>
              <a:buFontTx/>
              <a:buAutoNum type="arabicPeriod"/>
              <a:defRPr/>
            </a:pPr>
            <a:endParaRPr lang="en-US" sz="4000" dirty="0">
              <a:latin typeface="Verdana" pitchFamily="34" charset="0"/>
              <a:cs typeface="+mn-cs"/>
            </a:endParaRPr>
          </a:p>
          <a:p>
            <a:pPr marL="742950" indent="-742950">
              <a:spcBef>
                <a:spcPct val="20000"/>
              </a:spcBef>
              <a:defRPr/>
            </a:pPr>
            <a:endParaRPr lang="en-US" sz="4000" dirty="0">
              <a:latin typeface="Verdana" pitchFamily="34" charset="0"/>
              <a:cs typeface="+mn-cs"/>
            </a:endParaRPr>
          </a:p>
          <a:p>
            <a:pPr marL="742950" indent="-742950">
              <a:spcBef>
                <a:spcPct val="20000"/>
              </a:spcBef>
              <a:defRPr/>
            </a:pPr>
            <a:endParaRPr lang="en-US" sz="4000" dirty="0">
              <a:latin typeface="Verdana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405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191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973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Internal Measures Not  Connected with the Customer or Competition 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2530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Why does the customer care?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776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3758092256_6f4f36efbf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0" y="3429000"/>
            <a:ext cx="9144000" cy="35575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>
                <a:solidFill>
                  <a:schemeClr val="bg1"/>
                </a:solidFill>
              </a:rPr>
              <a:t>Service Level/ASA </a:t>
            </a:r>
          </a:p>
          <a:p>
            <a:pPr lvl="1">
              <a:spcBef>
                <a:spcPct val="20000"/>
              </a:spcBef>
            </a:pPr>
            <a:r>
              <a:rPr lang="en-US" sz="3200" b="1">
                <a:solidFill>
                  <a:schemeClr val="bg1"/>
                </a:solidFill>
              </a:rPr>
              <a:t>Is the door open when promised?</a:t>
            </a:r>
          </a:p>
          <a:p>
            <a:pPr lvl="1">
              <a:spcBef>
                <a:spcPct val="20000"/>
              </a:spcBef>
            </a:pPr>
            <a:r>
              <a:rPr lang="en-US" sz="3200" b="1">
                <a:solidFill>
                  <a:schemeClr val="bg1"/>
                </a:solidFill>
              </a:rPr>
              <a:t>How much of my time are you willing to take?</a:t>
            </a:r>
          </a:p>
          <a:p>
            <a:pPr lvl="1">
              <a:spcBef>
                <a:spcPct val="20000"/>
              </a:spcBef>
            </a:pPr>
            <a:r>
              <a:rPr lang="en-US" sz="3200" b="1">
                <a:solidFill>
                  <a:schemeClr val="bg1"/>
                </a:solidFill>
              </a:rPr>
              <a:t>Should I begin to look for an alternative?</a:t>
            </a:r>
            <a:br>
              <a:rPr lang="en-US" sz="3200" b="1">
                <a:solidFill>
                  <a:schemeClr val="bg1"/>
                </a:solidFill>
              </a:rPr>
            </a:b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536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3758092256_6f4f36efbf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0" y="3429000"/>
            <a:ext cx="9144000" cy="39338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600">
                <a:solidFill>
                  <a:schemeClr val="bg1"/>
                </a:solidFill>
              </a:rPr>
              <a:t>Abandon/Answer Rate</a:t>
            </a:r>
          </a:p>
          <a:p>
            <a:pPr lvl="1">
              <a:spcBef>
                <a:spcPct val="20000"/>
              </a:spcBef>
            </a:pPr>
            <a:r>
              <a:rPr lang="en-US" sz="3600">
                <a:solidFill>
                  <a:schemeClr val="bg1"/>
                </a:solidFill>
              </a:rPr>
              <a:t>I’m too busy right now</a:t>
            </a:r>
          </a:p>
          <a:p>
            <a:pPr lvl="1">
              <a:spcBef>
                <a:spcPct val="20000"/>
              </a:spcBef>
            </a:pPr>
            <a:r>
              <a:rPr lang="en-US" sz="3600">
                <a:solidFill>
                  <a:schemeClr val="bg1"/>
                </a:solidFill>
              </a:rPr>
              <a:t>I don’t have tolerance for wasting time</a:t>
            </a:r>
          </a:p>
          <a:p>
            <a:pPr lvl="1">
              <a:spcBef>
                <a:spcPct val="20000"/>
              </a:spcBef>
            </a:pPr>
            <a:r>
              <a:rPr lang="en-US" sz="3600">
                <a:solidFill>
                  <a:schemeClr val="bg1"/>
                </a:solidFill>
              </a:rPr>
              <a:t>I have alternatives </a:t>
            </a: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  <a:p>
            <a:pPr lvl="1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28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" descr="blueline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+mn-cs"/>
              </a:rPr>
              <a:t>CSG’s Founders have advised some of the world’s most recognized service organizations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  <p:grpSp>
        <p:nvGrpSpPr>
          <p:cNvPr id="33" name="Group 19"/>
          <p:cNvGrpSpPr>
            <a:grpSpLocks/>
          </p:cNvGrpSpPr>
          <p:nvPr/>
        </p:nvGrpSpPr>
        <p:grpSpPr bwMode="auto">
          <a:xfrm>
            <a:off x="333376" y="1613409"/>
            <a:ext cx="8455024" cy="4591050"/>
            <a:chOff x="304800" y="457200"/>
            <a:chExt cx="8763000" cy="6157913"/>
          </a:xfrm>
        </p:grpSpPr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470" y="457200"/>
              <a:ext cx="8635330" cy="6157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34"/>
            <p:cNvSpPr/>
            <p:nvPr/>
          </p:nvSpPr>
          <p:spPr>
            <a:xfrm>
              <a:off x="304800" y="2286359"/>
              <a:ext cx="1447996" cy="1141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96330" y="4724727"/>
              <a:ext cx="1218417" cy="1066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48600" y="4800600"/>
              <a:ext cx="923252" cy="1008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" y="2286000"/>
              <a:ext cx="1229408" cy="1154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2" descr="http://www.autoinsurancexfactor.com/wp-content/themes/directorypress/thumbs/21st-century-auto-insurance-log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" y="838200"/>
              <a:ext cx="1828800" cy="68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825481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419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Too Much Time Spent Analyzing the Score 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08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More Time On the Game Film and Moving Players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545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todaysseniorsnetwork.com/Driv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12291" name="Oval 6"/>
          <p:cNvSpPr>
            <a:spLocks noChangeArrowheads="1"/>
          </p:cNvSpPr>
          <p:nvPr/>
        </p:nvSpPr>
        <p:spPr bwMode="auto">
          <a:xfrm>
            <a:off x="1371600" y="2819400"/>
            <a:ext cx="1371600" cy="2057400"/>
          </a:xfrm>
          <a:prstGeom prst="ellipse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12292" name="Oval 7"/>
          <p:cNvSpPr>
            <a:spLocks noChangeArrowheads="1"/>
          </p:cNvSpPr>
          <p:nvPr/>
        </p:nvSpPr>
        <p:spPr bwMode="auto">
          <a:xfrm>
            <a:off x="1524000" y="2819400"/>
            <a:ext cx="1143000" cy="1752600"/>
          </a:xfrm>
          <a:prstGeom prst="ellipse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990600" y="4038600"/>
            <a:ext cx="2057400" cy="167640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+mn-cs"/>
              </a:rPr>
              <a:t>Svc Level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+mn-cs"/>
              </a:rPr>
              <a:t>ASA 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+mn-cs"/>
              </a:rPr>
              <a:t>Abandon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+mn-cs"/>
              </a:rPr>
              <a:t>Adherence</a:t>
            </a:r>
          </a:p>
        </p:txBody>
      </p:sp>
      <p:sp>
        <p:nvSpPr>
          <p:cNvPr id="12294" name="Down Arrow 9"/>
          <p:cNvSpPr>
            <a:spLocks noChangeArrowheads="1"/>
          </p:cNvSpPr>
          <p:nvPr/>
        </p:nvSpPr>
        <p:spPr bwMode="auto">
          <a:xfrm>
            <a:off x="6858000" y="457200"/>
            <a:ext cx="990600" cy="1066800"/>
          </a:xfrm>
          <a:prstGeom prst="downArrow">
            <a:avLst>
              <a:gd name="adj1" fmla="val 50000"/>
              <a:gd name="adj2" fmla="val 50002"/>
            </a:avLst>
          </a:prstGeom>
          <a:noFill/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12295" name="Picture 4" descr="http://www.nmsu.edu/safety/images/signs/sign_caution_blk_lg.GIF"/>
          <p:cNvPicPr>
            <a:picLocks noChangeAspect="1" noChangeArrowheads="1"/>
          </p:cNvPicPr>
          <p:nvPr/>
        </p:nvPicPr>
        <p:blipFill>
          <a:blip r:embed="rId3" cstate="print">
            <a:lum bright="52000" contrast="12000"/>
          </a:blip>
          <a:srcRect/>
          <a:stretch>
            <a:fillRect/>
          </a:stretch>
        </p:blipFill>
        <p:spPr bwMode="auto">
          <a:xfrm>
            <a:off x="5486400" y="8382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6" name="TextBox 12"/>
          <p:cNvSpPr txBox="1">
            <a:spLocks noChangeArrowheads="1"/>
          </p:cNvSpPr>
          <p:nvPr/>
        </p:nvSpPr>
        <p:spPr bwMode="auto">
          <a:xfrm>
            <a:off x="5562600" y="1524000"/>
            <a:ext cx="30480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</a:rPr>
              <a:t>What is Planned?</a:t>
            </a:r>
          </a:p>
          <a:p>
            <a:pPr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</a:rPr>
              <a:t>What do I Have?</a:t>
            </a:r>
          </a:p>
          <a:p>
            <a:pPr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</a:rPr>
              <a:t>What is  Down the Road?</a:t>
            </a:r>
          </a:p>
          <a:p>
            <a:pPr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</a:rPr>
              <a:t>…Adjust Based on Future</a:t>
            </a:r>
          </a:p>
          <a:p>
            <a:pPr>
              <a:spcBef>
                <a:spcPct val="20000"/>
              </a:spcBef>
            </a:pPr>
            <a:r>
              <a:rPr lang="en-US" sz="1800" b="1">
                <a:solidFill>
                  <a:schemeClr val="tx1"/>
                </a:solidFill>
              </a:rPr>
              <a:t>NOT Past</a:t>
            </a:r>
          </a:p>
        </p:txBody>
      </p:sp>
    </p:spTree>
    <p:extLst>
      <p:ext uri="{BB962C8B-B14F-4D97-AF65-F5344CB8AC3E}">
        <p14:creationId xmlns:p14="http://schemas.microsoft.com/office/powerpoint/2010/main" val="7128322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4191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Measures Put In Place Because Everyone Else Does It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08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Understand That Size Makes Call Centers Different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235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2057400" y="1295400"/>
          <a:ext cx="5943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2057400" y="2590800"/>
          <a:ext cx="5943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/>
          <p:cNvGraphicFramePr/>
          <p:nvPr/>
        </p:nvGraphicFramePr>
        <p:xfrm>
          <a:off x="2057400" y="3810000"/>
          <a:ext cx="5943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057400" y="4953000"/>
          <a:ext cx="5943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304800" y="990600"/>
          <a:ext cx="2057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4343" name="Pentagon 9"/>
          <p:cNvSpPr>
            <a:spLocks noChangeArrowheads="1"/>
          </p:cNvSpPr>
          <p:nvPr/>
        </p:nvSpPr>
        <p:spPr bwMode="auto">
          <a:xfrm>
            <a:off x="7848600" y="2895600"/>
            <a:ext cx="152400" cy="685800"/>
          </a:xfrm>
          <a:prstGeom prst="homePlate">
            <a:avLst>
              <a:gd name="adj" fmla="val 50000"/>
            </a:avLst>
          </a:prstGeom>
          <a:noFill/>
          <a:ln w="12700" algn="ctr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43800" y="2819400"/>
            <a:ext cx="152400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bg1"/>
                </a:solidFill>
                <a:cs typeface="+mn-cs"/>
              </a:rPr>
              <a:t>Savings of 2 Agents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43800" y="3962400"/>
            <a:ext cx="152400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bg1"/>
                </a:solidFill>
                <a:cs typeface="+mn-cs"/>
              </a:rPr>
              <a:t>Savings of 7 Agents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43800" y="5144869"/>
            <a:ext cx="152400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bg1"/>
                </a:solidFill>
                <a:cs typeface="+mn-cs"/>
              </a:rPr>
              <a:t>Savings of 27 Agents </a:t>
            </a:r>
          </a:p>
        </p:txBody>
      </p:sp>
    </p:spTree>
    <p:extLst>
      <p:ext uri="{BB962C8B-B14F-4D97-AF65-F5344CB8AC3E}">
        <p14:creationId xmlns:p14="http://schemas.microsoft.com/office/powerpoint/2010/main" val="27310017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18651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Measures With Holes That Lead to Excuses 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749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“Wishful Thinking and Denial”</a:t>
            </a:r>
          </a:p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…Beyond the 4 Walls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6755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5334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76200" y="-6350"/>
            <a:ext cx="8839200" cy="54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200">
                <a:solidFill>
                  <a:schemeClr val="tx1"/>
                </a:solidFill>
              </a:rPr>
              <a:t>GATEWAY - I Built This Company, I Can Save It – Fortune Magazine</a:t>
            </a:r>
          </a:p>
          <a:p>
            <a:pPr>
              <a:spcBef>
                <a:spcPct val="20000"/>
              </a:spcBef>
            </a:pPr>
            <a:endParaRPr lang="en-US" sz="220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000">
                <a:solidFill>
                  <a:schemeClr val="tx1"/>
                </a:solidFill>
              </a:rPr>
              <a:t>Many of these changes hurt more than just morale. They hurt business. For example, one policy put a time limit on customer-service calls; </a:t>
            </a:r>
            <a:r>
              <a:rPr lang="en-US" sz="2800" b="1"/>
              <a:t>reps who spent more than 13 minutes talking to a customer didn't get their monthly bonuses</a:t>
            </a:r>
            <a:r>
              <a:rPr lang="en-US" sz="2200">
                <a:solidFill>
                  <a:schemeClr val="tx1"/>
                </a:solidFill>
              </a:rPr>
              <a:t>. </a:t>
            </a:r>
            <a:r>
              <a:rPr lang="en-US" sz="2000">
                <a:solidFill>
                  <a:schemeClr val="tx1"/>
                </a:solidFill>
              </a:rPr>
              <a:t>As a result, workers began doing just about anything to get customers off the phone: </a:t>
            </a:r>
            <a:r>
              <a:rPr lang="en-US" sz="2800" b="1"/>
              <a:t>pretending the line wasn't working, hanging up, or often -- at great expense -- sending them new parts or computers</a:t>
            </a:r>
            <a:r>
              <a:rPr lang="en-US" sz="2200" b="1">
                <a:solidFill>
                  <a:schemeClr val="tx1"/>
                </a:solidFill>
              </a:rPr>
              <a:t>. </a:t>
            </a:r>
            <a:r>
              <a:rPr lang="en-US" sz="2000">
                <a:solidFill>
                  <a:schemeClr val="tx1"/>
                </a:solidFill>
              </a:rPr>
              <a:t>Not surprisingly, Gateway's customer satisfaction rates, once the best in the industry, fell below average. What's more, many customers stopped recommending Gateway to their friends and families; Gateway's referral business -- once 50% of total sales -- fell to about 30%</a:t>
            </a:r>
          </a:p>
          <a:p>
            <a:pPr>
              <a:spcBef>
                <a:spcPct val="20000"/>
              </a:spcBef>
            </a:pPr>
            <a:r>
              <a:rPr lang="en-US" sz="220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5274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973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Comparing Apples to Watermelons and the resulting AVERAGE 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08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Give leaders the tools to COACH the solution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0622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53173341"/>
              </p:ext>
            </p:extLst>
          </p:nvPr>
        </p:nvGraphicFramePr>
        <p:xfrm>
          <a:off x="381000" y="1371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5" name="TextBox 9"/>
          <p:cNvSpPr txBox="1">
            <a:spLocks noChangeArrowheads="1"/>
          </p:cNvSpPr>
          <p:nvPr/>
        </p:nvSpPr>
        <p:spPr bwMode="auto">
          <a:xfrm>
            <a:off x="6781800" y="1828800"/>
            <a:ext cx="1981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6000" b="1">
                <a:solidFill>
                  <a:srgbClr val="00B050"/>
                </a:solidFill>
              </a:rPr>
              <a:t>79%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6781800" y="39624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6000" b="1"/>
              <a:t>89%</a:t>
            </a:r>
          </a:p>
        </p:txBody>
      </p:sp>
    </p:spTree>
    <p:extLst>
      <p:ext uri="{BB962C8B-B14F-4D97-AF65-F5344CB8AC3E}">
        <p14:creationId xmlns:p14="http://schemas.microsoft.com/office/powerpoint/2010/main" val="21826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No. 45: SOUTHWEST AIRLIN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 txBox="1">
            <a:spLocks noChangeArrowheads="1"/>
          </p:cNvSpPr>
          <p:nvPr/>
        </p:nvSpPr>
        <p:spPr bwMode="auto">
          <a:xfrm>
            <a:off x="0" y="1981200"/>
            <a:ext cx="8839200" cy="4191000"/>
          </a:xfrm>
          <a:prstGeom prst="rect">
            <a:avLst/>
          </a:prstGeom>
          <a:solidFill>
            <a:schemeClr val="bg1">
              <a:alpha val="69019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4400" b="1">
                <a:solidFill>
                  <a:schemeClr val="tx2"/>
                </a:solidFill>
                <a:ea typeface="Arial Unicode MS" pitchFamily="34" charset="-128"/>
              </a:rPr>
              <a:t>Herb Kelleher On Coaching… You don't have time to do anything else until you accomplish that; focus all of your time and then the rest of it will fall into place and be easy.</a:t>
            </a:r>
          </a:p>
          <a:p>
            <a:r>
              <a:rPr lang="en-US" sz="60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  <a:t/>
            </a:r>
            <a:br>
              <a:rPr lang="en-US" sz="60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</a:rPr>
            </a:br>
            <a:endParaRPr lang="en-US" sz="4400" b="1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1859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4191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Agent Empowerment Limited by the Numbers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638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Outline the Behaviors First, Then the Drivers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6951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6440" y="2545080"/>
            <a:ext cx="3337560" cy="4450080"/>
          </a:xfrm>
          <a:prstGeom prst="rect">
            <a:avLst/>
          </a:prstGeom>
        </p:spPr>
      </p:pic>
      <p:pic>
        <p:nvPicPr>
          <p:cNvPr id="7" name="Picture 6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840" y="-342900"/>
            <a:ext cx="5143500" cy="7200900"/>
          </a:xfrm>
          <a:prstGeom prst="rect">
            <a:avLst/>
          </a:prstGeom>
        </p:spPr>
      </p:pic>
      <p:pic>
        <p:nvPicPr>
          <p:cNvPr id="4" name="Picture 3" descr="523527_727661020584369_613390469_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1061977"/>
            <a:ext cx="3154680" cy="7919977"/>
          </a:xfrm>
          <a:prstGeom prst="rect">
            <a:avLst/>
          </a:prstGeom>
        </p:spPr>
      </p:pic>
      <p:pic>
        <p:nvPicPr>
          <p:cNvPr id="5" name="Picture 4" descr="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9280" y="-617220"/>
            <a:ext cx="3474720" cy="3977640"/>
          </a:xfrm>
          <a:prstGeom prst="rect">
            <a:avLst/>
          </a:prstGeom>
        </p:spPr>
      </p:pic>
      <p:pic>
        <p:nvPicPr>
          <p:cNvPr id="8" name="Picture 7" descr="csgdif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3240" y="-411480"/>
            <a:ext cx="2606040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46342695"/>
              </p:ext>
            </p:extLst>
          </p:nvPr>
        </p:nvGraphicFramePr>
        <p:xfrm>
          <a:off x="238125" y="485776"/>
          <a:ext cx="8658225" cy="56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84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419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Quality Monitoring Becomes a Numbers Game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08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Connect Quality to Improvement the Entire Process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063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49213"/>
            <a:ext cx="9140825" cy="680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400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973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Ongoing Internal and External Process Changes,</a:t>
            </a:r>
            <a:br>
              <a:rPr lang="en-US" sz="3600" b="1" dirty="0">
                <a:solidFill>
                  <a:srgbClr val="FF0000"/>
                </a:solidFill>
                <a:cs typeface="+mn-cs"/>
              </a:rPr>
            </a:br>
            <a:r>
              <a:rPr lang="en-US" sz="3600" b="1" dirty="0">
                <a:solidFill>
                  <a:srgbClr val="FF0000"/>
                </a:solidFill>
                <a:cs typeface="+mn-cs"/>
              </a:rPr>
              <a:t>but Static Goals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638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Leaders That Can Coach to the Exceptions and Change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9853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6"/>
          <p:cNvSpPr txBox="1">
            <a:spLocks noChangeArrowheads="1"/>
          </p:cNvSpPr>
          <p:nvPr/>
        </p:nvSpPr>
        <p:spPr bwMode="auto">
          <a:xfrm>
            <a:off x="0" y="568325"/>
            <a:ext cx="9144000" cy="392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06" tIns="42803" rIns="85606" bIns="42803">
            <a:spAutoFit/>
          </a:bodyPr>
          <a:lstStyle/>
          <a:p>
            <a:pPr defTabSz="855663">
              <a:spcBef>
                <a:spcPct val="20000"/>
              </a:spcBef>
            </a:pPr>
            <a:r>
              <a:rPr lang="en-US" sz="2400" b="1">
                <a:solidFill>
                  <a:schemeClr val="tx1"/>
                </a:solidFill>
              </a:rPr>
              <a:t>USAA - Positioning Supervisors for Success with a Call Center Curriculum (From CC Management Review)</a:t>
            </a:r>
          </a:p>
          <a:p>
            <a:pPr defTabSz="855663">
              <a:spcBef>
                <a:spcPct val="20000"/>
              </a:spcBef>
            </a:pPr>
            <a:endParaRPr lang="en-US" sz="2400" b="1">
              <a:solidFill>
                <a:schemeClr val="tx1"/>
              </a:solidFill>
            </a:endParaRPr>
          </a:p>
          <a:p>
            <a:pPr defTabSz="855663"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“Many times, supervisors are promoted from within; we select the best agent to be the next supervisor.  They are the leaders of your customer service staff and the “voice” of your company – but have you equipped them with more than a Stephen Covey book?  Invest in the future of your company by giving new and upcoming supervisors a thorough understanding of how to run an effective and efficient call center – from communication skills to Erlang C.” </a:t>
            </a:r>
          </a:p>
        </p:txBody>
      </p:sp>
    </p:spTree>
    <p:extLst>
      <p:ext uri="{BB962C8B-B14F-4D97-AF65-F5344CB8AC3E}">
        <p14:creationId xmlns:p14="http://schemas.microsoft.com/office/powerpoint/2010/main" val="33271629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4191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Agents Can’t Make the Connection to the Why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638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Educate Everything About the Driver and the Real Results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932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ryanericsongcanlas.files.wordpress.com/2009/03/dumbanddumbe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27338"/>
            <a:ext cx="8794750" cy="63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6182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MMIA_logo.png"/>
          <p:cNvPicPr>
            <a:picLocks noChangeAspect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0" y="457200"/>
            <a:ext cx="887412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2132013"/>
            <a:ext cx="4267200" cy="24191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cs typeface="+mn-cs"/>
              </a:rPr>
              <a:t>Reliance on After Call Coding for Front-line Feedback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2132013"/>
            <a:ext cx="4267200" cy="3638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3600" b="1" dirty="0">
                <a:solidFill>
                  <a:schemeClr val="tx1"/>
                </a:solidFill>
                <a:cs typeface="+mn-cs"/>
              </a:rPr>
              <a:t>Engage Them to Help Fix the Process – and Reward Them</a:t>
            </a: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tx1"/>
              </a:solidFill>
              <a:cs typeface="+mn-cs"/>
            </a:endParaRPr>
          </a:p>
          <a:p>
            <a:pPr>
              <a:spcBef>
                <a:spcPct val="20000"/>
              </a:spcBef>
              <a:defRPr/>
            </a:pP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7218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Documents and Settings\SLG\Desktop\zip drive\morale_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1147" y="1266825"/>
            <a:ext cx="732332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600" b="1" dirty="0">
                <a:latin typeface="+mn-lt"/>
                <a:cs typeface="+mn-cs"/>
              </a:rPr>
              <a:t>In a Year…The Average Call Center Agent Talks To 10,000 Customers</a:t>
            </a:r>
          </a:p>
        </p:txBody>
      </p:sp>
      <p:sp>
        <p:nvSpPr>
          <p:cNvPr id="5" name="TextBox 4"/>
          <p:cNvSpPr txBox="1"/>
          <p:nvPr/>
        </p:nvSpPr>
        <p:spPr>
          <a:xfrm rot="17688963">
            <a:off x="871538" y="3127375"/>
            <a:ext cx="9144000" cy="1041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333399"/>
                </a:solidFill>
                <a:latin typeface="+mn-lt"/>
                <a:cs typeface="+mn-cs"/>
              </a:rPr>
              <a:t>Turn Calls 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333399"/>
                </a:solidFill>
                <a:latin typeface="+mn-lt"/>
                <a:cs typeface="+mn-cs"/>
              </a:rPr>
              <a:t>Into Ideas</a:t>
            </a:r>
          </a:p>
        </p:txBody>
      </p:sp>
    </p:spTree>
    <p:extLst>
      <p:ext uri="{BB962C8B-B14F-4D97-AF65-F5344CB8AC3E}">
        <p14:creationId xmlns:p14="http://schemas.microsoft.com/office/powerpoint/2010/main" val="4055382901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people-talk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685800" y="1981200"/>
            <a:ext cx="84582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Bernard MT Condensed" pitchFamily="18" charset="0"/>
              </a:rPr>
              <a:t>Senior  Management  Just Doesn’t Get It….</a:t>
            </a:r>
          </a:p>
        </p:txBody>
      </p:sp>
    </p:spTree>
    <p:extLst>
      <p:ext uri="{BB962C8B-B14F-4D97-AF65-F5344CB8AC3E}">
        <p14:creationId xmlns:p14="http://schemas.microsoft.com/office/powerpoint/2010/main" val="1829551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1022837_754899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Box 2"/>
          <p:cNvSpPr txBox="1">
            <a:spLocks noChangeArrowheads="1"/>
          </p:cNvSpPr>
          <p:nvPr/>
        </p:nvSpPr>
        <p:spPr bwMode="auto">
          <a:xfrm rot="-160178">
            <a:off x="2059079" y="2201126"/>
            <a:ext cx="6167749" cy="241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latin typeface="Verdana" pitchFamily="34" charset="0"/>
              </a:rPr>
              <a:t>“World Class is NOT </a:t>
            </a:r>
            <a:endParaRPr lang="en-US" sz="2800" b="1" dirty="0" smtClean="0">
              <a:latin typeface="Verdana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800" b="1" dirty="0" smtClean="0">
                <a:latin typeface="Verdana" pitchFamily="34" charset="0"/>
              </a:rPr>
              <a:t>something </a:t>
            </a:r>
            <a:r>
              <a:rPr lang="en-US" sz="2800" b="1" dirty="0">
                <a:latin typeface="Verdana" pitchFamily="34" charset="0"/>
              </a:rPr>
              <a:t>you deliver, it is a RESULT </a:t>
            </a:r>
          </a:p>
          <a:p>
            <a:pPr algn="ctr">
              <a:spcBef>
                <a:spcPct val="20000"/>
              </a:spcBef>
            </a:pPr>
            <a:r>
              <a:rPr lang="en-US" sz="2800" b="1" dirty="0">
                <a:latin typeface="Verdana" pitchFamily="34" charset="0"/>
              </a:rPr>
              <a:t>of something you are”</a:t>
            </a:r>
            <a:br>
              <a:rPr lang="en-US" sz="2800" b="1" dirty="0">
                <a:latin typeface="Verdana" pitchFamily="34" charset="0"/>
              </a:rPr>
            </a:br>
            <a:r>
              <a:rPr lang="en-US" sz="2800" b="1" dirty="0">
                <a:latin typeface="Verdana" pitchFamily="34" charset="0"/>
              </a:rPr>
              <a:t>John </a:t>
            </a:r>
            <a:r>
              <a:rPr lang="en-US" sz="2800" b="1" dirty="0" err="1">
                <a:latin typeface="Verdana" pitchFamily="34" charset="0"/>
              </a:rPr>
              <a:t>DiJulius</a:t>
            </a:r>
            <a:endParaRPr lang="en-US" sz="28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6537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SeeSa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0028" y="0"/>
            <a:ext cx="935402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1224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http://davesstorage.com/pics/questionma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043" y="1447800"/>
            <a:ext cx="6067982" cy="479215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09600" y="381000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663">
              <a:spcBef>
                <a:spcPct val="20000"/>
              </a:spcBef>
              <a:defRPr/>
            </a:pPr>
            <a:r>
              <a:rPr lang="en-US" sz="8000" b="1" dirty="0" smtClean="0">
                <a:solidFill>
                  <a:schemeClr val="accent6">
                    <a:lumMod val="50000"/>
                  </a:schemeClr>
                </a:solidFill>
              </a:rPr>
              <a:t>Many</a:t>
            </a:r>
            <a:endParaRPr lang="en-US" sz="8000" b="1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0200" y="1191161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663">
              <a:spcBef>
                <a:spcPct val="20000"/>
              </a:spcBef>
              <a:defRPr/>
            </a:pPr>
            <a:r>
              <a:rPr lang="en-US" sz="8000" b="1" dirty="0" smtClean="0">
                <a:solidFill>
                  <a:schemeClr val="accent6">
                    <a:lumMod val="50000"/>
                  </a:schemeClr>
                </a:solidFill>
              </a:rPr>
              <a:t>Long</a:t>
            </a:r>
            <a:endParaRPr lang="en-US" sz="8000" b="1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0" y="5105400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663">
              <a:spcBef>
                <a:spcPct val="20000"/>
              </a:spcBef>
              <a:defRPr/>
            </a:pPr>
            <a:r>
              <a:rPr lang="en-US" sz="8000" b="1" dirty="0" smtClean="0">
                <a:solidFill>
                  <a:schemeClr val="accent6">
                    <a:lumMod val="50000"/>
                  </a:schemeClr>
                </a:solidFill>
              </a:rPr>
              <a:t>QUICK</a:t>
            </a:r>
            <a:endParaRPr lang="en-US" sz="8000" b="1" dirty="0">
              <a:solidFill>
                <a:schemeClr val="accent6">
                  <a:lumMod val="50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8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3218" name="Picture 2" descr="http://ridgewoodfrontporch.com/files/2008/10/math.jpg"/>
          <p:cNvPicPr>
            <a:picLocks noChangeAspect="1" noChangeArrowheads="1"/>
          </p:cNvPicPr>
          <p:nvPr/>
        </p:nvPicPr>
        <p:blipFill>
          <a:blip r:embed="rId2" cstate="print">
            <a:lum bright="41000"/>
          </a:blip>
          <a:srcRect/>
          <a:stretch>
            <a:fillRect/>
          </a:stretch>
        </p:blipFill>
        <p:spPr bwMode="auto">
          <a:xfrm>
            <a:off x="-1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24200" y="685800"/>
            <a:ext cx="5410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>
                <a:cs typeface="+mn-cs"/>
              </a:rPr>
              <a:t>AGENTS – 40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SLO – 80/20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QUEUE – 19%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IDLE – 17%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MINS  - 10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6000" b="1" kern="0" dirty="0">
              <a:cs typeface="+mn-cs"/>
            </a:endParaRP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6000" kern="0" dirty="0">
              <a:latin typeface="Times New Roman" pitchFamily="18" charset="0"/>
              <a:cs typeface="+mn-cs"/>
            </a:endParaRP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6000" b="1" kern="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8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3218" name="Picture 2" descr="http://ridgewoodfrontporch.com/files/2008/10/math.jpg"/>
          <p:cNvPicPr>
            <a:picLocks noChangeAspect="1" noChangeArrowheads="1"/>
          </p:cNvPicPr>
          <p:nvPr/>
        </p:nvPicPr>
        <p:blipFill>
          <a:blip r:embed="rId2" cstate="print">
            <a:lum bright="41000"/>
          </a:blip>
          <a:srcRect/>
          <a:stretch>
            <a:fillRect/>
          </a:stretch>
        </p:blipFill>
        <p:spPr bwMode="auto">
          <a:xfrm>
            <a:off x="-1" y="0"/>
            <a:ext cx="9143997" cy="6858000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24200" y="685800"/>
            <a:ext cx="571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>
                <a:cs typeface="+mn-cs"/>
              </a:rPr>
              <a:t>AGENTS – 138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SLO – 80/20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QUEUE – 37%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IDLE – 6%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6000" b="1" kern="0" dirty="0" smtClean="0"/>
              <a:t>MINS  - 3.5</a:t>
            </a: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6000" b="1" kern="0" dirty="0">
              <a:cs typeface="+mn-cs"/>
            </a:endParaRP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6000" kern="0" dirty="0">
              <a:latin typeface="Times New Roman" pitchFamily="18" charset="0"/>
              <a:cs typeface="+mn-cs"/>
            </a:endParaRP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6000" b="1" kern="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78" name="Picture 2" descr="http://www.austinkleon.com/wp-content/uploads/2008/04/04-21-08_21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96400" cy="6972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48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he_worlds_greatest_call_center_supervisor_tshirt-p235708370577293847ycmn_4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9652" name="Rectangle 4" descr="blueline"/>
          <p:cNvSpPr>
            <a:spLocks noChangeArrowheads="1"/>
          </p:cNvSpPr>
          <p:nvPr/>
        </p:nvSpPr>
        <p:spPr bwMode="auto">
          <a:xfrm rot="16200000">
            <a:off x="-2605880" y="3367881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+mn-cs"/>
              </a:rPr>
              <a:t>Understand the Driver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81200" y="3352800"/>
            <a:ext cx="7696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Contact centers don’t create most of their calls </a:t>
            </a:r>
            <a:b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</a:b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Determine the main driver (shipments, </a:t>
            </a:r>
            <a:r>
              <a:rPr lang="en-US" sz="2400" b="1" kern="0" dirty="0" smtClean="0">
                <a:solidFill>
                  <a:schemeClr val="bg1"/>
                </a:solidFill>
                <a:latin typeface="+mn-lt"/>
                <a:cs typeface="+mn-cs"/>
              </a:rPr>
              <a:t>policies, members</a:t>
            </a: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, etc…)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Set goals for reducing the ratio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Dig deeper by using the front line</a:t>
            </a:r>
            <a: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  <a:t/>
            </a:r>
            <a:b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</a:br>
            <a:endParaRPr lang="en-US" sz="2000" kern="0" dirty="0">
              <a:solidFill>
                <a:schemeClr val="bg1"/>
              </a:solidFill>
              <a:latin typeface="Times New Roman" pitchFamily="18" charset="0"/>
              <a:cs typeface="+mn-cs"/>
            </a:endParaRPr>
          </a:p>
          <a:p>
            <a:pPr marL="228600"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he_worlds_greatest_call_center_supervisor_tshirt-p235708370577293847ycmn_4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9652" name="Rectangle 4" descr="blueline"/>
          <p:cNvSpPr>
            <a:spLocks noChangeArrowheads="1"/>
          </p:cNvSpPr>
          <p:nvPr/>
        </p:nvSpPr>
        <p:spPr bwMode="auto">
          <a:xfrm rot="16200000">
            <a:off x="-2758280" y="3748881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+mn-cs"/>
              </a:rPr>
              <a:t>First Contact Resolution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0" y="3124200"/>
            <a:ext cx="7696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Improvements impact both “how many” and “how long”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Break down the results by category – try to move the top ranking ones to automation 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Positively Impacts satisfaction of everyone involved in the call center – leadership, customers, front-line and shareholders. </a:t>
            </a:r>
            <a: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  <a:t/>
            </a:r>
            <a:b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</a:br>
            <a:endParaRPr lang="en-US" sz="2000" kern="0" dirty="0">
              <a:solidFill>
                <a:schemeClr val="bg1"/>
              </a:solidFill>
              <a:latin typeface="Times New Roman" pitchFamily="18" charset="0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he_worlds_greatest_call_center_supervisor_tshirt-p235708370577293847ycmn_4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9652" name="Rectangle 4" descr="blueline"/>
          <p:cNvSpPr>
            <a:spLocks noChangeArrowheads="1"/>
          </p:cNvSpPr>
          <p:nvPr/>
        </p:nvSpPr>
        <p:spPr bwMode="auto">
          <a:xfrm rot="16200000">
            <a:off x="-2804320" y="3444081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+mn-cs"/>
              </a:rPr>
              <a:t>Really Understand “Why”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00200" y="3657600"/>
            <a:ext cx="7696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Create way for the front-line to share the real reasons customers are calling…beyond coding!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Engage the front line to eliminate “dumb contacts”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Use the insight to fix the call center and help other departments realize their contribution </a:t>
            </a:r>
            <a: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  <a:t/>
            </a:r>
            <a:b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</a:br>
            <a:endParaRPr lang="en-US" sz="2000" kern="0" dirty="0">
              <a:solidFill>
                <a:schemeClr val="bg1"/>
              </a:solidFill>
              <a:latin typeface="Times New Roman" pitchFamily="18" charset="0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2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he_worlds_greatest_call_center_supervisor_tshirt-p235708370577293847ycmn_4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9652" name="Rectangle 4" descr="blueline"/>
          <p:cNvSpPr>
            <a:spLocks noChangeArrowheads="1"/>
          </p:cNvSpPr>
          <p:nvPr/>
        </p:nvSpPr>
        <p:spPr bwMode="auto">
          <a:xfrm rot="16200000">
            <a:off x="-2682080" y="3291681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+mn-cs"/>
              </a:rPr>
              <a:t>Minimize Agent Variance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76400" y="3810000"/>
            <a:ext cx="7696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Compare “apples to apples” – everyone with the same telephone skills to each other – not teams…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Look for outliers and uncover root causes </a:t>
            </a: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  <a:t>Use observation to its full advantage (remote or side-by-side) – Metrics tell just part of the story</a:t>
            </a:r>
            <a:br>
              <a:rPr lang="en-US" sz="2400" b="1" kern="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  <a:t/>
            </a:r>
            <a:br>
              <a:rPr lang="en-US" sz="2000" kern="0" dirty="0">
                <a:solidFill>
                  <a:schemeClr val="bg1"/>
                </a:solidFill>
                <a:latin typeface="Times New Roman" pitchFamily="18" charset="0"/>
                <a:cs typeface="+mn-cs"/>
              </a:rPr>
            </a:br>
            <a:endParaRPr lang="en-US" sz="2000" kern="0" dirty="0">
              <a:solidFill>
                <a:schemeClr val="bg1"/>
              </a:solidFill>
              <a:latin typeface="Times New Roman" pitchFamily="18" charset="0"/>
              <a:cs typeface="+mn-cs"/>
            </a:endParaRPr>
          </a:p>
          <a:p>
            <a:pPr indent="-228600">
              <a:spcBef>
                <a:spcPct val="20000"/>
              </a:spcBef>
              <a:buClr>
                <a:srgbClr val="000099"/>
              </a:buClr>
              <a:defRPr/>
            </a:pPr>
            <a:endParaRPr lang="en-US" sz="2400" b="1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1186277_4139276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0" y="975690"/>
            <a:ext cx="5143500" cy="447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Box 3"/>
          <p:cNvSpPr txBox="1">
            <a:spLocks noChangeArrowheads="1"/>
          </p:cNvSpPr>
          <p:nvPr/>
        </p:nvSpPr>
        <p:spPr bwMode="auto">
          <a:xfrm>
            <a:off x="85725" y="1970087"/>
            <a:ext cx="4419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tx2"/>
                </a:solidFill>
                <a:latin typeface="Arial Black" pitchFamily="34" charset="0"/>
              </a:rPr>
              <a:t>You Can’t lose 20 pounds in a day</a:t>
            </a:r>
          </a:p>
        </p:txBody>
      </p:sp>
    </p:spTree>
    <p:extLst>
      <p:ext uri="{BB962C8B-B14F-4D97-AF65-F5344CB8AC3E}">
        <p14:creationId xmlns:p14="http://schemas.microsoft.com/office/powerpoint/2010/main" val="12444640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8" name="Picture 8" descr="http://allyho.files.wordpress.com/2009/04/frustrated-customer-service-pol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62000" y="555367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Aharoni" pitchFamily="2" charset="-79"/>
              </a:rPr>
              <a:t>Metrics are Everywhere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alibri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83939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1151807_4681856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Box 2"/>
          <p:cNvSpPr txBox="1">
            <a:spLocks noChangeArrowheads="1"/>
          </p:cNvSpPr>
          <p:nvPr/>
        </p:nvSpPr>
        <p:spPr bwMode="auto">
          <a:xfrm>
            <a:off x="914400" y="5486400"/>
            <a:ext cx="845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0066"/>
                </a:solidFill>
              </a:rPr>
              <a:t>timm@csg-email.com</a:t>
            </a:r>
            <a:endParaRPr lang="en-US" sz="40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627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idx="4294967295"/>
          </p:nvPr>
        </p:nvSpPr>
        <p:spPr>
          <a:xfrm>
            <a:off x="1066800" y="2403907"/>
            <a:ext cx="7391400" cy="85004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Thank you for attending</a:t>
            </a:r>
            <a:br>
              <a:rPr lang="en-US" b="1" dirty="0" smtClean="0"/>
            </a:br>
            <a:r>
              <a:rPr lang="en-US" b="1" dirty="0" smtClean="0"/>
              <a:t>Please complete your session evaluation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0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252" name="Picture 4" descr="http://www.google.com/url?source=imgres&amp;ct=img&amp;q=http://tivate.com/wp-content/uploads/2008/05/why.jpg&amp;sa=X&amp;ei=MF97TZiYLM2_tges0Jm6BQ&amp;ved=0CAQQ8wc&amp;usg=AFQjCNFgA4L8FoigT4eHN5zHAe5SpvAVB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3771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298" name="Picture 2" descr="http://www.google.com/url?source=imgres&amp;ct=img&amp;q=http://www.acf-fr.org/i/08-01-17_money8.jpg&amp;sa=X&amp;ei=vF97TYWFLNS2tweWzsi6BQ&amp;ved=0CAQQ8wc&amp;usg=AFQjCNHTQNNz9ayTJUCS6JuqcmbXXa26A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98269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257800" y="5583805"/>
            <a:ext cx="3724267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indent="-404813" algn="ctr">
              <a:buClr>
                <a:srgbClr val="000099"/>
              </a:buClr>
            </a:pPr>
            <a:r>
              <a:rPr lang="en-US" sz="2400" b="1" dirty="0" smtClean="0"/>
              <a:t>Lost productivity cost </a:t>
            </a:r>
          </a:p>
          <a:p>
            <a:pPr marL="404813" indent="-404813" algn="ctr">
              <a:buClr>
                <a:srgbClr val="000099"/>
              </a:buClr>
            </a:pPr>
            <a:r>
              <a:rPr lang="en-US" sz="2400" b="1" dirty="0" smtClean="0"/>
              <a:t>companies $800 Billion</a:t>
            </a:r>
            <a:br>
              <a:rPr lang="en-US" sz="2400" b="1" dirty="0" smtClean="0"/>
            </a:br>
            <a:r>
              <a:rPr lang="en-US" sz="2400" b="1" dirty="0" smtClean="0"/>
              <a:t>a year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06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148" name="Picture 2" descr="Steamroller coiming at you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9" name="TextBox 3"/>
            <p:cNvSpPr txBox="1">
              <a:spLocks noChangeArrowheads="1"/>
            </p:cNvSpPr>
            <p:nvPr/>
          </p:nvSpPr>
          <p:spPr bwMode="auto">
            <a:xfrm>
              <a:off x="609600" y="545068"/>
              <a:ext cx="2895600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endParaRPr lang="en-US"/>
            </a:p>
          </p:txBody>
        </p:sp>
        <p:sp>
          <p:nvSpPr>
            <p:cNvPr id="6150" name="TextBox 4"/>
            <p:cNvSpPr txBox="1">
              <a:spLocks noChangeArrowheads="1"/>
            </p:cNvSpPr>
            <p:nvPr/>
          </p:nvSpPr>
          <p:spPr bwMode="auto">
            <a:xfrm>
              <a:off x="5791200" y="533400"/>
              <a:ext cx="3200400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endParaRPr lang="en-US"/>
            </a:p>
          </p:txBody>
        </p:sp>
      </p:grpSp>
      <p:sp>
        <p:nvSpPr>
          <p:cNvPr id="6147" name="TextBox 6"/>
          <p:cNvSpPr txBox="1">
            <a:spLocks noChangeArrowheads="1"/>
          </p:cNvSpPr>
          <p:nvPr/>
        </p:nvSpPr>
        <p:spPr bwMode="auto">
          <a:xfrm>
            <a:off x="304800" y="3167063"/>
            <a:ext cx="8534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Arial Black" pitchFamily="34" charset="0"/>
              </a:rPr>
              <a:t>Call Center Metrics are the Key Ingredient to an Employee Focused Culture </a:t>
            </a:r>
            <a:endParaRPr lang="en-US" sz="32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205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1246</Words>
  <Application>Microsoft Office PowerPoint</Application>
  <PresentationFormat>On-screen Show (4:3)</PresentationFormat>
  <Paragraphs>225</Paragraphs>
  <Slides>61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Custom Design</vt:lpstr>
      <vt:lpstr>1_Custom Design</vt:lpstr>
      <vt:lpstr>Office Theme</vt:lpstr>
      <vt:lpstr>Worksheet</vt:lpstr>
      <vt:lpstr>PowerPoint Presentation</vt:lpstr>
      <vt:lpstr>Moving Metrics Into 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attending Please complete your session evaluation</vt:lpstr>
    </vt:vector>
  </TitlesOfParts>
  <Company>CMP MEDIA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CMP Media LLC</dc:creator>
  <cp:lastModifiedBy>CSG</cp:lastModifiedBy>
  <cp:revision>20</cp:revision>
  <dcterms:created xsi:type="dcterms:W3CDTF">2014-01-16T20:03:36Z</dcterms:created>
  <dcterms:modified xsi:type="dcterms:W3CDTF">2014-04-25T02:59:00Z</dcterms:modified>
</cp:coreProperties>
</file>